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7" r:id="rId2"/>
    <p:sldId id="261" r:id="rId3"/>
    <p:sldId id="266" r:id="rId4"/>
    <p:sldId id="262" r:id="rId5"/>
    <p:sldId id="258" r:id="rId6"/>
    <p:sldId id="267" r:id="rId7"/>
    <p:sldId id="263" r:id="rId8"/>
    <p:sldId id="271" r:id="rId9"/>
    <p:sldId id="274" r:id="rId10"/>
    <p:sldId id="270" r:id="rId11"/>
    <p:sldId id="272" r:id="rId12"/>
    <p:sldId id="275" r:id="rId13"/>
    <p:sldId id="273" r:id="rId14"/>
    <p:sldId id="276" r:id="rId15"/>
    <p:sldId id="280" r:id="rId16"/>
    <p:sldId id="265" r:id="rId17"/>
    <p:sldId id="277" r:id="rId18"/>
    <p:sldId id="278" r:id="rId19"/>
    <p:sldId id="279" r:id="rId20"/>
    <p:sldId id="26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>
        <p:scale>
          <a:sx n="90" d="100"/>
          <a:sy n="90" d="100"/>
        </p:scale>
        <p:origin x="-1194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A58A-D487-4C8B-8AB7-DD3BB4E27805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07496-D497-4B2D-864E-1752345ED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4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7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9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3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2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5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0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v8.1c.ru/stateacc/" TargetMode="External"/><Relationship Id="rId13" Type="http://schemas.openxmlformats.org/officeDocument/2006/relationships/hyperlink" Target="http://v8.1c.ru/metod/books/book.jsp?id=406" TargetMode="External"/><Relationship Id="rId3" Type="http://schemas.openxmlformats.org/officeDocument/2006/relationships/hyperlink" Target="http://v8.1c.ru/buhv8/" TargetMode="External"/><Relationship Id="rId7" Type="http://schemas.openxmlformats.org/officeDocument/2006/relationships/hyperlink" Target="http://v8.1c.ru/erp/" TargetMode="External"/><Relationship Id="rId12" Type="http://schemas.openxmlformats.org/officeDocument/2006/relationships/hyperlink" Target="http://v8.1c.ru/metod/books/book.jsp?id=47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8.1c.ru/small.biz/" TargetMode="External"/><Relationship Id="rId11" Type="http://schemas.openxmlformats.org/officeDocument/2006/relationships/hyperlink" Target="http://v8.1c.ru/metod/books/book.jsp?id=436" TargetMode="External"/><Relationship Id="rId5" Type="http://schemas.openxmlformats.org/officeDocument/2006/relationships/hyperlink" Target="http://v8.1c.ru/hrm/" TargetMode="External"/><Relationship Id="rId10" Type="http://schemas.openxmlformats.org/officeDocument/2006/relationships/hyperlink" Target="http://v8.1c.ru/metod/books/book.jsp?id=441" TargetMode="External"/><Relationship Id="rId4" Type="http://schemas.openxmlformats.org/officeDocument/2006/relationships/hyperlink" Target="http://v8.1c.ru/trade/" TargetMode="External"/><Relationship Id="rId9" Type="http://schemas.openxmlformats.org/officeDocument/2006/relationships/hyperlink" Target="http://v8.1c.ru/statehr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6242" cy="52818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0" y="5424455"/>
            <a:ext cx="2665723" cy="1184877"/>
          </a:xfrm>
          <a:prstGeom prst="rect">
            <a:avLst/>
          </a:prstGeom>
        </p:spPr>
      </p:pic>
      <p:sp>
        <p:nvSpPr>
          <p:cNvPr id="11" name="Shape 179"/>
          <p:cNvSpPr txBox="1">
            <a:spLocks/>
          </p:cNvSpPr>
          <p:nvPr/>
        </p:nvSpPr>
        <p:spPr>
          <a:xfrm>
            <a:off x="3497463" y="5537982"/>
            <a:ext cx="8498774" cy="7645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«Лучшие образовательные практики ТГУ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Декабрь 2015 г.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483439" y="6264576"/>
            <a:ext cx="466803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10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272135" y="11875"/>
            <a:ext cx="11804072" cy="641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800" dirty="0">
                <a:solidFill>
                  <a:srgbClr val="FF0000"/>
                </a:solidFill>
              </a:rPr>
              <a:t>Примеры ВКР на факультете инновационных технологий по 1С-тематике</a:t>
            </a:r>
          </a:p>
        </p:txBody>
      </p:sp>
      <p:pic>
        <p:nvPicPr>
          <p:cNvPr id="9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2135" y="6243305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4"/>
          <p:cNvSpPr/>
          <p:nvPr/>
        </p:nvSpPr>
        <p:spPr>
          <a:xfrm>
            <a:off x="904683" y="6491905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627152"/>
              </p:ext>
            </p:extLst>
          </p:nvPr>
        </p:nvGraphicFramePr>
        <p:xfrm>
          <a:off x="1175657" y="760730"/>
          <a:ext cx="10236530" cy="511050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240638"/>
                <a:gridCol w="5995892"/>
              </a:tblGrid>
              <a:tr h="200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ФИО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Название ВКР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6022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Воробьева Олеся </a:t>
                      </a:r>
                      <a:r>
                        <a:rPr lang="ru-RU" sz="1600" dirty="0" smtClean="0">
                          <a:effectLst/>
                        </a:rPr>
                        <a:t>Игоревна</a:t>
                      </a:r>
                      <a:endParaRPr lang="ru-RU" sz="1600" dirty="0">
                        <a:effectLst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Интеграция подсистемы "Торговля" в программный продукт "1С:Бухгалтерия 8": автоматизация отдела закупок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582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Хадарцева Арина </a:t>
                      </a:r>
                      <a:r>
                        <a:rPr lang="ru-RU" sz="1600" dirty="0" smtClean="0">
                          <a:effectLst/>
                        </a:rPr>
                        <a:t>Владимировна</a:t>
                      </a:r>
                      <a:endParaRPr lang="ru-RU" sz="1600" dirty="0">
                        <a:effectLst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Интеграция подсистемы "Торговля" в программный продукт "1С:Бухгалтерия 8": автоматизация отдела продаж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4465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Хохлов Михаил Александрович </a:t>
                      </a: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Интеграция подсистемы "CRM" в программный продукт "1С:Бухгалтерия 8"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533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Сабденов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Талгат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Канышевич</a:t>
                      </a:r>
                      <a:r>
                        <a:rPr lang="ru-RU" sz="1600" dirty="0" smtClean="0">
                          <a:effectLst/>
                        </a:rPr>
                        <a:t>, 2014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Локализация китайского языка для типовой конфигурации «1С: Управление торговлей, ред.11.1»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6289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Днепрова Ксения Николаевна</a:t>
                      </a:r>
                      <a:r>
                        <a:rPr lang="ru-RU" sz="1600" dirty="0" smtClean="0">
                          <a:effectLst/>
                        </a:rPr>
                        <a:t>, 2013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Разработка дополнений к конфигурации  «1С:Предприятие 8.2.Зарплата и кадры бюджетного учреждения» для БУ ХМАО-Югра </a:t>
                      </a:r>
                      <a:r>
                        <a:rPr lang="ru-RU" sz="1400" b="1" dirty="0" err="1">
                          <a:solidFill>
                            <a:srgbClr val="0070C0"/>
                          </a:solidFill>
                          <a:effectLst/>
                        </a:rPr>
                        <a:t>ЦСПСиД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 «Зазеркалье»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509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Шевцов Дмитрий Алексеевич</a:t>
                      </a:r>
                      <a:r>
                        <a:rPr lang="ru-RU" sz="1600" dirty="0" smtClean="0">
                          <a:effectLst/>
                        </a:rPr>
                        <a:t>, 2013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Система удаленного командного администрирования системы «1С:Предприятие 8.2» на примере конфигурации «УПП»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5171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Балясов Денис Вячеславович</a:t>
                      </a:r>
                      <a:r>
                        <a:rPr lang="ru-RU" sz="1600" dirty="0" smtClean="0">
                          <a:effectLst/>
                        </a:rPr>
                        <a:t>, 2012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Разработка программной подсистемы ОСАГО АРМ  страхового брокера в среде системы «1С:Предприятие 8.2»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4015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Арбузова Надежда Сергеевна, </a:t>
                      </a:r>
                      <a:r>
                        <a:rPr lang="ru-RU" sz="1600" dirty="0" smtClean="0">
                          <a:effectLst/>
                        </a:rPr>
                        <a:t> 2010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Автоматизация процесса согласования заявок на платеж в системе «1С: Предприятие 8.1»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  <a:tr h="6022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Вахитов</a:t>
                      </a:r>
                      <a:r>
                        <a:rPr lang="ru-RU" sz="1600" dirty="0">
                          <a:effectLst/>
                        </a:rPr>
                        <a:t> Александр Сергеевич, </a:t>
                      </a:r>
                      <a:r>
                        <a:rPr lang="ru-RU" sz="1600" dirty="0" smtClean="0">
                          <a:effectLst/>
                        </a:rPr>
                        <a:t>2010</a:t>
                      </a:r>
                      <a:endParaRPr lang="ru-RU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</a:rPr>
                        <a:t>Автоматизация процесса передачи информации в «1С:УПП» при использовании автоматизированной системы управления мобильной торговлей «Оптимум» на предприятии ООО «Томь-Экстра»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744" marR="507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2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88436" y="6282001"/>
            <a:ext cx="572419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11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1025207" y="6349159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9" name="Shape 11"/>
          <p:cNvSpPr txBox="1">
            <a:spLocks/>
          </p:cNvSpPr>
          <p:nvPr/>
        </p:nvSpPr>
        <p:spPr>
          <a:xfrm>
            <a:off x="3948544" y="995126"/>
            <a:ext cx="4138552" cy="4574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Дмитрий </a:t>
            </a:r>
            <a:r>
              <a:rPr lang="ru-RU" sz="2000" b="1" dirty="0">
                <a:solidFill>
                  <a:srgbClr val="FF0000"/>
                </a:solidFill>
              </a:rPr>
              <a:t>Кривицкий</a:t>
            </a:r>
            <a:r>
              <a:rPr lang="ru-RU" sz="2000" b="1" dirty="0">
                <a:solidFill>
                  <a:srgbClr val="0070C0"/>
                </a:solidFill>
              </a:rPr>
              <a:t>, студент 3 курса ФИТ – победитель регионального тура 1С: </a:t>
            </a:r>
            <a:r>
              <a:rPr lang="ru-RU" sz="2000" b="1" dirty="0" smtClean="0">
                <a:solidFill>
                  <a:srgbClr val="0070C0"/>
                </a:solidFill>
              </a:rPr>
              <a:t>Олимпиады </a:t>
            </a:r>
            <a:r>
              <a:rPr lang="ru-RU" sz="2000" b="1" dirty="0">
                <a:solidFill>
                  <a:srgbClr val="0070C0"/>
                </a:solidFill>
              </a:rPr>
              <a:t>принял участие в XXIX Международной олимпиаде по программированию учетно-аналитических задач на платформе «1С: Предприятие 8», организованной Фирмой «1С» и Финансовым университетом при Правительстве РФ (г. Москва, март 2015 г.). Особо отмечен жюри с присвоением без экзамена профессиональной квалификации «1С:Специалист» по платформе «1С:Предприятие 8</a:t>
            </a:r>
            <a:r>
              <a:rPr lang="ru-RU" sz="2000" b="1" dirty="0" smtClean="0">
                <a:solidFill>
                  <a:srgbClr val="0070C0"/>
                </a:solidFill>
              </a:rPr>
              <a:t>».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179400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srgbClr val="FF0000"/>
                </a:solidFill>
              </a:rPr>
              <a:t>Практические </a:t>
            </a:r>
            <a:r>
              <a:rPr lang="ru-RU" sz="3600" dirty="0" smtClean="0">
                <a:solidFill>
                  <a:srgbClr val="FF0000"/>
                </a:solidFill>
              </a:rPr>
              <a:t>результаты-3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http://tic.tsu.ru/www/uploads/photos/146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" b="7150"/>
          <a:stretch/>
        </p:blipFill>
        <p:spPr bwMode="auto">
          <a:xfrm>
            <a:off x="155123" y="807522"/>
            <a:ext cx="3538104" cy="47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ic.tsu.ru/www/uploads/images/img551e8ee56f49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01" y="995126"/>
            <a:ext cx="3459565" cy="43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1"/>
          <p:cNvSpPr txBox="1">
            <a:spLocks/>
          </p:cNvSpPr>
          <p:nvPr/>
        </p:nvSpPr>
        <p:spPr>
          <a:xfrm>
            <a:off x="1563213" y="5665196"/>
            <a:ext cx="9257566" cy="62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Готовился к олимпиаде под руководством Н. Юсупова («</a:t>
            </a:r>
            <a:r>
              <a:rPr lang="ru-RU" sz="2000" b="1" dirty="0">
                <a:solidFill>
                  <a:srgbClr val="0070C0"/>
                </a:solidFill>
              </a:rPr>
              <a:t>Объединение Эксперт</a:t>
            </a:r>
            <a:r>
              <a:rPr lang="ru-RU" sz="2000" b="1" dirty="0" smtClean="0">
                <a:solidFill>
                  <a:srgbClr val="0070C0"/>
                </a:solidFill>
              </a:rPr>
              <a:t>»),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Р. Абдуллаева (1С-Форус) и А. </a:t>
            </a:r>
            <a:r>
              <a:rPr lang="ru-RU" sz="2000" b="1" dirty="0" err="1" smtClean="0">
                <a:solidFill>
                  <a:srgbClr val="0070C0"/>
                </a:solidFill>
              </a:rPr>
              <a:t>Петелина</a:t>
            </a:r>
            <a:r>
              <a:rPr lang="ru-RU" sz="2000" b="1" dirty="0" smtClean="0">
                <a:solidFill>
                  <a:srgbClr val="0070C0"/>
                </a:solidFill>
              </a:rPr>
              <a:t> (ФИТ ТГУ)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88436" y="6282001"/>
            <a:ext cx="572419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12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1025207" y="6349159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154379"/>
            <a:ext cx="11485395" cy="11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 smtClean="0">
                <a:solidFill>
                  <a:srgbClr val="FF0000"/>
                </a:solidFill>
              </a:rPr>
              <a:t>На Международной </a:t>
            </a:r>
            <a:r>
              <a:rPr lang="ru-RU" sz="3600" dirty="0">
                <a:solidFill>
                  <a:srgbClr val="FF0000"/>
                </a:solidFill>
              </a:rPr>
              <a:t>олимпиаде по программированию </a:t>
            </a:r>
            <a:r>
              <a:rPr lang="ru-RU" sz="3600" dirty="0" smtClean="0">
                <a:solidFill>
                  <a:srgbClr val="FF0000"/>
                </a:solidFill>
              </a:rPr>
              <a:t>на </a:t>
            </a:r>
            <a:r>
              <a:rPr lang="ru-RU" sz="3600" dirty="0">
                <a:solidFill>
                  <a:srgbClr val="FF0000"/>
                </a:solidFill>
              </a:rPr>
              <a:t>платформе «1С: Предприятие 8</a:t>
            </a:r>
            <a:r>
              <a:rPr lang="ru-RU" sz="3600" dirty="0" smtClean="0">
                <a:solidFill>
                  <a:srgbClr val="FF0000"/>
                </a:solidFill>
              </a:rPr>
              <a:t>»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1" name="Picture 2" descr="C:\Users\Sergey\Pictures\2015.03.Март.1C-Олимпиада-2015\_DSC2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68" y="1662545"/>
            <a:ext cx="5463426" cy="36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Sergey\Pictures\2015.03.Март.1C-Олимпиада-2015\P10905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1258783"/>
            <a:ext cx="5723163" cy="4132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10098" y="5459800"/>
            <a:ext cx="4985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Выступление председателя жюри 1С: Олимпиады</a:t>
            </a:r>
          </a:p>
          <a:p>
            <a:r>
              <a:rPr lang="ru-RU" sz="1600" dirty="0"/>
              <a:t>профессора Финансового университета Д.В. Чистова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1268" y="5452313"/>
            <a:ext cx="5463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Участники олимпиады </a:t>
            </a:r>
            <a:r>
              <a:rPr lang="ru-RU" sz="1600" dirty="0"/>
              <a:t>по </a:t>
            </a:r>
            <a:r>
              <a:rPr lang="ru-RU" sz="1600" dirty="0" smtClean="0"/>
              <a:t>программированию в 1С -2015</a:t>
            </a:r>
            <a:endParaRPr lang="ru-RU" sz="16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t="28687" r="27169" b="62644"/>
          <a:stretch/>
        </p:blipFill>
        <p:spPr bwMode="auto">
          <a:xfrm>
            <a:off x="4857007" y="6075312"/>
            <a:ext cx="6519554" cy="65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>
            <a:stCxn id="13" idx="2"/>
          </p:cNvCxnSpPr>
          <p:nvPr/>
        </p:nvCxnSpPr>
        <p:spPr>
          <a:xfrm flipH="1">
            <a:off x="6191996" y="5790867"/>
            <a:ext cx="3010985" cy="2844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3" idx="2"/>
            <a:endCxn id="15361" idx="0"/>
          </p:cNvCxnSpPr>
          <p:nvPr/>
        </p:nvCxnSpPr>
        <p:spPr>
          <a:xfrm flipH="1">
            <a:off x="8116784" y="5790867"/>
            <a:ext cx="1086197" cy="2844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3" idx="2"/>
          </p:cNvCxnSpPr>
          <p:nvPr/>
        </p:nvCxnSpPr>
        <p:spPr>
          <a:xfrm>
            <a:off x="9202981" y="5790867"/>
            <a:ext cx="100507" cy="2844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2"/>
          </p:cNvCxnSpPr>
          <p:nvPr/>
        </p:nvCxnSpPr>
        <p:spPr>
          <a:xfrm>
            <a:off x="9202981" y="5790867"/>
            <a:ext cx="1472107" cy="2844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495314" y="6282001"/>
            <a:ext cx="465541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13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1025207" y="6349159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9" name="Shape 11"/>
          <p:cNvSpPr txBox="1">
            <a:spLocks/>
          </p:cNvSpPr>
          <p:nvPr/>
        </p:nvSpPr>
        <p:spPr>
          <a:xfrm>
            <a:off x="734795" y="838948"/>
            <a:ext cx="10914401" cy="2343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Совместно </a:t>
            </a:r>
            <a:r>
              <a:rPr lang="ru-RU" sz="2000" b="1" dirty="0">
                <a:solidFill>
                  <a:srgbClr val="0070C0"/>
                </a:solidFill>
              </a:rPr>
              <a:t>с Центром содействия трудоустройству выпускников ТГУ 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20 ноября 2015 г. проведен </a:t>
            </a:r>
            <a:r>
              <a:rPr lang="ru-RU" sz="2000" b="1" dirty="0">
                <a:solidFill>
                  <a:srgbClr val="FF0000"/>
                </a:solidFill>
              </a:rPr>
              <a:t>День </a:t>
            </a:r>
            <a:r>
              <a:rPr lang="ru-RU" sz="2000" b="1" dirty="0" smtClean="0">
                <a:solidFill>
                  <a:srgbClr val="FF0000"/>
                </a:solidFill>
              </a:rPr>
              <a:t>1С-Карьеры </a:t>
            </a:r>
            <a:r>
              <a:rPr lang="ru-RU" sz="2000" b="1" dirty="0">
                <a:solidFill>
                  <a:srgbClr val="0070C0"/>
                </a:solidFill>
              </a:rPr>
              <a:t>с участием: 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регионального </a:t>
            </a:r>
            <a:r>
              <a:rPr lang="ru-RU" sz="2000" b="1" dirty="0">
                <a:solidFill>
                  <a:srgbClr val="0070C0"/>
                </a:solidFill>
              </a:rPr>
              <a:t>представительства «1С-Форус» в Томской области, 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sz="2000" b="1" dirty="0" err="1" smtClean="0">
                <a:solidFill>
                  <a:srgbClr val="0070C0"/>
                </a:solidFill>
              </a:rPr>
              <a:t>франчайзи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фирмы «1С» «Первый БИТ» (томское представительство), 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официального </a:t>
            </a:r>
            <a:r>
              <a:rPr lang="ru-RU" sz="2000" b="1" dirty="0">
                <a:solidFill>
                  <a:srgbClr val="0070C0"/>
                </a:solidFill>
              </a:rPr>
              <a:t>партнера фирмы «1С» ООО «Объединение Эксперт»,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сертифицированного </a:t>
            </a:r>
            <a:r>
              <a:rPr lang="ru-RU" sz="2000" b="1" dirty="0">
                <a:solidFill>
                  <a:srgbClr val="0070C0"/>
                </a:solidFill>
              </a:rPr>
              <a:t>партнера «1С-Битрикс» интернет-агентства «Митра» (томский филиал).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0070C0"/>
                </a:solidFill>
              </a:rPr>
              <a:t>Это мероприятие проходит третий год подряд на базе факультета инновационных </a:t>
            </a:r>
            <a:r>
              <a:rPr lang="ru-RU" sz="2000" b="1" dirty="0" smtClean="0">
                <a:solidFill>
                  <a:srgbClr val="0070C0"/>
                </a:solidFill>
              </a:rPr>
              <a:t>технологий.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179400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4000" dirty="0">
                <a:solidFill>
                  <a:srgbClr val="FF0000"/>
                </a:solidFill>
              </a:rPr>
              <a:t>Практические</a:t>
            </a:r>
            <a:r>
              <a:rPr lang="ru-RU" sz="4000" dirty="0" smtClean="0">
                <a:solidFill>
                  <a:srgbClr val="FF0000"/>
                </a:solidFill>
              </a:rPr>
              <a:t> результаты-4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5" y="3147435"/>
            <a:ext cx="4025056" cy="289055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86" y="3147435"/>
            <a:ext cx="4332471" cy="289055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405" y="3428303"/>
            <a:ext cx="4259034" cy="292085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39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495314" y="6282001"/>
            <a:ext cx="465541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14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1025207" y="6349159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9" name="Shape 11"/>
          <p:cNvSpPr txBox="1">
            <a:spLocks/>
          </p:cNvSpPr>
          <p:nvPr/>
        </p:nvSpPr>
        <p:spPr>
          <a:xfrm>
            <a:off x="734795" y="838948"/>
            <a:ext cx="10914401" cy="225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При содействии руководителя регионального представительства «1С-Форус» в Томской области </a:t>
            </a:r>
            <a:r>
              <a:rPr lang="ru-RU" sz="2000" b="1" dirty="0" smtClean="0">
                <a:solidFill>
                  <a:srgbClr val="0070C0"/>
                </a:solidFill>
              </a:rPr>
              <a:t>Рустама Абдуллаева (выпускника ФИТ-2011</a:t>
            </a:r>
            <a:r>
              <a:rPr lang="ru-RU" sz="2000" b="1" dirty="0">
                <a:solidFill>
                  <a:srgbClr val="0070C0"/>
                </a:solidFill>
              </a:rPr>
              <a:t>) современным </a:t>
            </a:r>
            <a:r>
              <a:rPr lang="ru-RU" sz="2000" b="1" dirty="0" smtClean="0">
                <a:solidFill>
                  <a:srgbClr val="0070C0"/>
                </a:solidFill>
              </a:rPr>
              <a:t>лицензионным </a:t>
            </a:r>
            <a:r>
              <a:rPr lang="ru-RU" sz="2000" b="1" dirty="0" smtClean="0">
                <a:solidFill>
                  <a:srgbClr val="FF0000"/>
                </a:solidFill>
              </a:rPr>
              <a:t>программным обеспечением  и методической литературой </a:t>
            </a:r>
            <a:r>
              <a:rPr lang="ru-RU" sz="2000" b="1" dirty="0" smtClean="0">
                <a:solidFill>
                  <a:srgbClr val="0070C0"/>
                </a:solidFill>
              </a:rPr>
              <a:t>фирмы «1С» были обеспечены учебные </a:t>
            </a:r>
            <a:r>
              <a:rPr lang="ru-RU" sz="2000" b="1" dirty="0">
                <a:solidFill>
                  <a:srgbClr val="0070C0"/>
                </a:solidFill>
              </a:rPr>
              <a:t>дисциплины «Разработка программных приложений в 1С» </a:t>
            </a:r>
            <a:r>
              <a:rPr lang="ru-RU" sz="2000" b="1" dirty="0" smtClean="0">
                <a:solidFill>
                  <a:srgbClr val="0070C0"/>
                </a:solidFill>
              </a:rPr>
              <a:t>(преподаватель: </a:t>
            </a:r>
            <a:r>
              <a:rPr lang="ru-RU" sz="2000" b="1" dirty="0">
                <a:solidFill>
                  <a:srgbClr val="0070C0"/>
                </a:solidFill>
              </a:rPr>
              <a:t>доцент </a:t>
            </a:r>
            <a:r>
              <a:rPr lang="ru-RU" sz="2000" b="1" dirty="0" err="1">
                <a:solidFill>
                  <a:srgbClr val="0070C0"/>
                </a:solidFill>
              </a:rPr>
              <a:t>Петелин</a:t>
            </a:r>
            <a:r>
              <a:rPr lang="ru-RU" sz="2000" b="1" dirty="0">
                <a:solidFill>
                  <a:srgbClr val="0070C0"/>
                </a:solidFill>
              </a:rPr>
              <a:t> А.Е</a:t>
            </a:r>
            <a:r>
              <a:rPr lang="ru-RU" sz="2000" b="1" dirty="0" smtClean="0">
                <a:solidFill>
                  <a:srgbClr val="0070C0"/>
                </a:solidFill>
              </a:rPr>
              <a:t>.), «Финансовый и управленческий учет» (доцент Данченко М.А.), «Документоведение» (доцент </a:t>
            </a:r>
            <a:r>
              <a:rPr lang="ru-RU" sz="2000" b="1" dirty="0" err="1" smtClean="0">
                <a:solidFill>
                  <a:srgbClr val="0070C0"/>
                </a:solidFill>
              </a:rPr>
              <a:t>Квеско</a:t>
            </a:r>
            <a:r>
              <a:rPr lang="ru-RU" sz="2000" b="1" dirty="0" smtClean="0">
                <a:solidFill>
                  <a:srgbClr val="0070C0"/>
                </a:solidFill>
              </a:rPr>
              <a:t> Р.Б.), «Корпоративные информационные системы» и «Информационный менеджмент» (зав. кафедрой Миньков С.Л.).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179400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srgbClr val="FF0000"/>
                </a:solidFill>
              </a:rPr>
              <a:t>Практические </a:t>
            </a:r>
            <a:r>
              <a:rPr lang="ru-RU" sz="3600" dirty="0" smtClean="0">
                <a:solidFill>
                  <a:srgbClr val="FF0000"/>
                </a:solidFill>
              </a:rPr>
              <a:t>результаты-5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C:\Users\Sergey\AppData\Local\Microsoft\Windows\Temporary Internet Files\Content.Word\IMG_20151204_1209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34" y="3094074"/>
            <a:ext cx="4639331" cy="3532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2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495314" y="6282001"/>
            <a:ext cx="465541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15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1025207" y="6349159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9" name="Shape 11"/>
          <p:cNvSpPr txBox="1">
            <a:spLocks/>
          </p:cNvSpPr>
          <p:nvPr/>
        </p:nvSpPr>
        <p:spPr>
          <a:xfrm>
            <a:off x="734795" y="838948"/>
            <a:ext cx="10914401" cy="1631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Также при </a:t>
            </a:r>
            <a:r>
              <a:rPr lang="ru-RU" sz="2000" b="1" dirty="0">
                <a:solidFill>
                  <a:srgbClr val="0070C0"/>
                </a:solidFill>
              </a:rPr>
              <a:t>содействии </a:t>
            </a:r>
            <a:r>
              <a:rPr lang="ru-RU" sz="2000" b="1" dirty="0" smtClean="0">
                <a:solidFill>
                  <a:srgbClr val="0070C0"/>
                </a:solidFill>
              </a:rPr>
              <a:t>«</a:t>
            </a:r>
            <a:r>
              <a:rPr lang="ru-RU" sz="2000" b="1" dirty="0">
                <a:solidFill>
                  <a:srgbClr val="0070C0"/>
                </a:solidFill>
              </a:rPr>
              <a:t>1С-Форус» </a:t>
            </a:r>
            <a:r>
              <a:rPr lang="ru-RU" sz="2000" b="1" dirty="0" smtClean="0">
                <a:solidFill>
                  <a:srgbClr val="0070C0"/>
                </a:solidFill>
              </a:rPr>
              <a:t>и Рустама Абдуллаева в ноябре 2015 г. был </a:t>
            </a:r>
            <a:r>
              <a:rPr lang="ru-RU" sz="2000" b="1" dirty="0">
                <a:solidFill>
                  <a:srgbClr val="0070C0"/>
                </a:solidFill>
              </a:rPr>
              <a:t>подписан </a:t>
            </a:r>
            <a:r>
              <a:rPr lang="ru-RU" sz="2000" b="1" dirty="0" err="1">
                <a:solidFill>
                  <a:srgbClr val="0070C0"/>
                </a:solidFill>
              </a:rPr>
              <a:t>сублицензионный</a:t>
            </a:r>
            <a:r>
              <a:rPr lang="ru-RU" sz="2000" b="1" dirty="0">
                <a:solidFill>
                  <a:srgbClr val="0070C0"/>
                </a:solidFill>
              </a:rPr>
              <a:t> договор между ООО «1С-Форус» и ТГУ на безвозмездную передачу ТГУ программного продукта </a:t>
            </a:r>
            <a:r>
              <a:rPr lang="ru-RU" sz="2000" b="1" dirty="0">
                <a:solidFill>
                  <a:srgbClr val="FF0000"/>
                </a:solidFill>
              </a:rPr>
              <a:t>«1C:Предприятие 8. Комплект для обучения в высших и средних учебных заведениях» </a:t>
            </a:r>
            <a:r>
              <a:rPr lang="ru-RU" sz="2000" b="1" dirty="0">
                <a:solidFill>
                  <a:srgbClr val="0070C0"/>
                </a:solidFill>
              </a:rPr>
              <a:t>на 50 </a:t>
            </a:r>
            <a:r>
              <a:rPr lang="ru-RU" sz="2000" b="1" dirty="0" smtClean="0">
                <a:solidFill>
                  <a:srgbClr val="0070C0"/>
                </a:solidFill>
              </a:rPr>
              <a:t>мест.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179400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srgbClr val="FF0000"/>
                </a:solidFill>
              </a:rPr>
              <a:t>Практические </a:t>
            </a:r>
            <a:r>
              <a:rPr lang="ru-RU" sz="3600" dirty="0" smtClean="0">
                <a:solidFill>
                  <a:srgbClr val="FF0000"/>
                </a:solidFill>
              </a:rPr>
              <a:t>результаты-6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N:\1C\Конкурс проектов\Рисунок (57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23"/>
          <a:stretch/>
        </p:blipFill>
        <p:spPr bwMode="auto">
          <a:xfrm>
            <a:off x="4819226" y="2121166"/>
            <a:ext cx="3505377" cy="4408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5" name="Рисунок 14" descr="N:\1C\Конкурс проектов\Рисунок (59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4"/>
          <a:stretch/>
        </p:blipFill>
        <p:spPr bwMode="auto">
          <a:xfrm>
            <a:off x="1369863" y="2263573"/>
            <a:ext cx="3045332" cy="39571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1" name="Рисунок 10" descr="N:\1C\Конкурс проектов\Рисунок (5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891" y="2121166"/>
            <a:ext cx="3221305" cy="4408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5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127179" y="6044768"/>
            <a:ext cx="506540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16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49" y="61612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"/>
          <p:cNvSpPr/>
          <p:nvPr/>
        </p:nvSpPr>
        <p:spPr>
          <a:xfrm>
            <a:off x="1060213" y="6280486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11" name="Shape 10"/>
          <p:cNvSpPr txBox="1">
            <a:spLocks/>
          </p:cNvSpPr>
          <p:nvPr/>
        </p:nvSpPr>
        <p:spPr>
          <a:xfrm>
            <a:off x="449299" y="179400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srgbClr val="FF0000"/>
                </a:solidFill>
              </a:rPr>
              <a:t>Структура комплекта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9299" y="898314"/>
            <a:ext cx="111267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Программный продукт 4601546117564 "1C:Предприятие 8. Комплект для обучения в высших и средних учебных заведениях" включает </a:t>
            </a:r>
            <a:r>
              <a:rPr lang="ru-RU" sz="1600" b="1" dirty="0">
                <a:solidFill>
                  <a:srgbClr val="0070C0"/>
                </a:solidFill>
              </a:rPr>
              <a:t>платформу "1С:Предприятие" версий 8.3 и 8.2</a:t>
            </a:r>
            <a:r>
              <a:rPr lang="ru-RU" sz="1600" dirty="0">
                <a:solidFill>
                  <a:srgbClr val="0070C0"/>
                </a:solidFill>
              </a:rPr>
              <a:t>, типовые прикладные решения, полный комплект документации по платформе "1С:Предприятие 8.3", а также и методические пособия по разработке прикладных решений и по использованию входящих в поставку прикладных решений.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Прикладные решения</a:t>
            </a:r>
            <a:r>
              <a:rPr lang="ru-RU" sz="1600" dirty="0">
                <a:solidFill>
                  <a:srgbClr val="0070C0"/>
                </a:solidFill>
              </a:rPr>
              <a:t>, выпускаемые на платформе "1С:Предприятие 8.3":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70C0"/>
                </a:solidFill>
              </a:rPr>
              <a:t>"Бухгалтерия предприятия", редакция 3.0, см. </a:t>
            </a:r>
            <a:r>
              <a:rPr lang="ru-RU" sz="1600" u="sng" dirty="0">
                <a:solidFill>
                  <a:srgbClr val="0070C0"/>
                </a:solidFill>
                <a:hlinkClick r:id="rId3"/>
              </a:rPr>
              <a:t>http://v8.1c.ru/buhv8/</a:t>
            </a:r>
            <a:r>
              <a:rPr lang="ru-RU" sz="1600" dirty="0">
                <a:solidFill>
                  <a:srgbClr val="0070C0"/>
                </a:solidFill>
              </a:rPr>
              <a:t>,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70C0"/>
                </a:solidFill>
              </a:rPr>
              <a:t>"Управление торговлей", редакция 11.1, см. </a:t>
            </a:r>
            <a:r>
              <a:rPr lang="ru-RU" sz="1600" u="sng" dirty="0">
                <a:solidFill>
                  <a:srgbClr val="0070C0"/>
                </a:solidFill>
                <a:hlinkClick r:id="rId4"/>
              </a:rPr>
              <a:t>http://v8.1c.ru/trade/</a:t>
            </a:r>
            <a:r>
              <a:rPr lang="ru-RU" sz="1600" dirty="0">
                <a:solidFill>
                  <a:srgbClr val="0070C0"/>
                </a:solidFill>
              </a:rPr>
              <a:t>,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70C0"/>
                </a:solidFill>
              </a:rPr>
              <a:t>"Зарплата и управление персоналом", редакция 3.0, см. </a:t>
            </a:r>
            <a:r>
              <a:rPr lang="ru-RU" sz="1600" u="sng" dirty="0">
                <a:solidFill>
                  <a:srgbClr val="0070C0"/>
                </a:solidFill>
                <a:hlinkClick r:id="rId5"/>
              </a:rPr>
              <a:t>http://v8.1c.ru/hrm/</a:t>
            </a:r>
            <a:r>
              <a:rPr lang="ru-RU" sz="1600" dirty="0">
                <a:solidFill>
                  <a:srgbClr val="0070C0"/>
                </a:solidFill>
              </a:rPr>
              <a:t>,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70C0"/>
                </a:solidFill>
              </a:rPr>
              <a:t>"Управление небольшой фирмой", редакция 1.5, см. </a:t>
            </a:r>
            <a:r>
              <a:rPr lang="ru-RU" sz="1600" u="sng" dirty="0">
                <a:solidFill>
                  <a:srgbClr val="0070C0"/>
                </a:solidFill>
                <a:hlinkClick r:id="rId6"/>
              </a:rPr>
              <a:t>http://v8.1c.ru/small.biz/</a:t>
            </a:r>
            <a:r>
              <a:rPr lang="ru-RU" sz="1600" dirty="0">
                <a:solidFill>
                  <a:srgbClr val="0070C0"/>
                </a:solidFill>
              </a:rPr>
              <a:t>,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70C0"/>
                </a:solidFill>
              </a:rPr>
              <a:t>"ERP Управление предприятием 2.0", см. </a:t>
            </a:r>
            <a:r>
              <a:rPr lang="ru-RU" sz="1600" u="sng" dirty="0">
                <a:solidFill>
                  <a:srgbClr val="0070C0"/>
                </a:solidFill>
                <a:hlinkClick r:id="rId7"/>
              </a:rPr>
              <a:t>http://v8.1c.ru/erp/</a:t>
            </a:r>
            <a:r>
              <a:rPr lang="ru-RU" sz="1600" dirty="0">
                <a:solidFill>
                  <a:srgbClr val="0070C0"/>
                </a:solidFill>
              </a:rPr>
              <a:t>.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Прикладные решения</a:t>
            </a:r>
            <a:r>
              <a:rPr lang="ru-RU" sz="1600" dirty="0">
                <a:solidFill>
                  <a:srgbClr val="0070C0"/>
                </a:solidFill>
              </a:rPr>
              <a:t>, выпускаемые на платформе "1С:Предприятие 8.2":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70C0"/>
                </a:solidFill>
              </a:rPr>
              <a:t>"Бухгалтерия государственного учреждения", редакция 1.0, см. </a:t>
            </a:r>
            <a:r>
              <a:rPr lang="ru-RU" sz="1600" u="sng" dirty="0">
                <a:solidFill>
                  <a:srgbClr val="0070C0"/>
                </a:solidFill>
                <a:hlinkClick r:id="rId8"/>
              </a:rPr>
              <a:t>http://v8.1c.ru/stateacc/</a:t>
            </a:r>
            <a:r>
              <a:rPr lang="ru-RU" sz="1600" dirty="0">
                <a:solidFill>
                  <a:srgbClr val="0070C0"/>
                </a:solidFill>
              </a:rPr>
              <a:t>,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70C0"/>
                </a:solidFill>
              </a:rPr>
              <a:t>"Зарплата и кадры государственного учреждения", редакция 1.0, см. </a:t>
            </a:r>
            <a:r>
              <a:rPr lang="ru-RU" sz="1600" u="sng" dirty="0">
                <a:solidFill>
                  <a:srgbClr val="0070C0"/>
                </a:solidFill>
                <a:hlinkClick r:id="rId9"/>
              </a:rPr>
              <a:t>http://v8.1c.ru/statehrm/</a:t>
            </a:r>
            <a:r>
              <a:rPr lang="ru-RU" sz="1600" dirty="0">
                <a:solidFill>
                  <a:srgbClr val="0070C0"/>
                </a:solidFill>
              </a:rPr>
              <a:t>.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Методические пособия: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70C0"/>
                </a:solidFill>
              </a:rPr>
              <a:t>Радченко М.Г., Хрусталева Е.Ю. "1С:Предприятие 8.3. Практическое пособие разработчика (+CD)", </a:t>
            </a:r>
            <a:r>
              <a:rPr lang="ru-RU" sz="1600" dirty="0" err="1">
                <a:solidFill>
                  <a:srgbClr val="0070C0"/>
                </a:solidFill>
              </a:rPr>
              <a:t>см.</a:t>
            </a:r>
            <a:r>
              <a:rPr lang="ru-RU" sz="1600" u="sng" dirty="0" err="1">
                <a:solidFill>
                  <a:srgbClr val="0070C0"/>
                </a:solidFill>
                <a:hlinkClick r:id="rId10"/>
              </a:rPr>
              <a:t>http</a:t>
            </a:r>
            <a:r>
              <a:rPr lang="ru-RU" sz="1600" u="sng" dirty="0">
                <a:solidFill>
                  <a:srgbClr val="0070C0"/>
                </a:solidFill>
                <a:hlinkClick r:id="rId10"/>
              </a:rPr>
              <a:t>://v8.1c.ru/</a:t>
            </a:r>
            <a:r>
              <a:rPr lang="ru-RU" sz="1600" u="sng" dirty="0" err="1">
                <a:solidFill>
                  <a:srgbClr val="0070C0"/>
                </a:solidFill>
                <a:hlinkClick r:id="rId10"/>
              </a:rPr>
              <a:t>metod</a:t>
            </a:r>
            <a:r>
              <a:rPr lang="ru-RU" sz="1600" u="sng" dirty="0">
                <a:solidFill>
                  <a:srgbClr val="0070C0"/>
                </a:solidFill>
                <a:hlinkClick r:id="rId10"/>
              </a:rPr>
              <a:t>/</a:t>
            </a:r>
            <a:r>
              <a:rPr lang="ru-RU" sz="1600" u="sng" dirty="0" err="1">
                <a:solidFill>
                  <a:srgbClr val="0070C0"/>
                </a:solidFill>
                <a:hlinkClick r:id="rId10"/>
              </a:rPr>
              <a:t>books</a:t>
            </a:r>
            <a:r>
              <a:rPr lang="ru-RU" sz="1600" u="sng" dirty="0">
                <a:solidFill>
                  <a:srgbClr val="0070C0"/>
                </a:solidFill>
                <a:hlinkClick r:id="rId10"/>
              </a:rPr>
              <a:t>/</a:t>
            </a:r>
            <a:r>
              <a:rPr lang="ru-RU" sz="1600" u="sng" dirty="0" err="1">
                <a:solidFill>
                  <a:srgbClr val="0070C0"/>
                </a:solidFill>
                <a:hlinkClick r:id="rId10"/>
              </a:rPr>
              <a:t>book.jsp?id</a:t>
            </a:r>
            <a:r>
              <a:rPr lang="ru-RU" sz="1600" u="sng" dirty="0">
                <a:solidFill>
                  <a:srgbClr val="0070C0"/>
                </a:solidFill>
                <a:hlinkClick r:id="rId10"/>
              </a:rPr>
              <a:t>=441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70C0"/>
                </a:solidFill>
              </a:rPr>
              <a:t>Хрусталева Е.Ю. "Язык запросов 1С:Предприятия 8 (+CD)", см. </a:t>
            </a:r>
            <a:r>
              <a:rPr lang="ru-RU" sz="1600" u="sng" dirty="0">
                <a:solidFill>
                  <a:srgbClr val="0070C0"/>
                </a:solidFill>
                <a:hlinkClick r:id="rId11"/>
              </a:rPr>
              <a:t>http://v8.1c.ru/metod/books/book.jsp?id=436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70C0"/>
                </a:solidFill>
              </a:rPr>
              <a:t>Богачева Т.Г. "1С:Предпр.8. Управление торговыми операциями в вопросах и ответах. (+CD)", </a:t>
            </a:r>
            <a:r>
              <a:rPr lang="ru-RU" sz="1600" dirty="0" err="1">
                <a:solidFill>
                  <a:srgbClr val="0070C0"/>
                </a:solidFill>
              </a:rPr>
              <a:t>см.</a:t>
            </a:r>
            <a:r>
              <a:rPr lang="ru-RU" sz="1600" u="sng" dirty="0" err="1">
                <a:solidFill>
                  <a:srgbClr val="0070C0"/>
                </a:solidFill>
                <a:hlinkClick r:id="rId12"/>
              </a:rPr>
              <a:t>http</a:t>
            </a:r>
            <a:r>
              <a:rPr lang="ru-RU" sz="1600" u="sng" dirty="0">
                <a:solidFill>
                  <a:srgbClr val="0070C0"/>
                </a:solidFill>
                <a:hlinkClick r:id="rId12"/>
              </a:rPr>
              <a:t>://v8.1c.ru/</a:t>
            </a:r>
            <a:r>
              <a:rPr lang="ru-RU" sz="1600" u="sng" dirty="0" err="1">
                <a:solidFill>
                  <a:srgbClr val="0070C0"/>
                </a:solidFill>
                <a:hlinkClick r:id="rId12"/>
              </a:rPr>
              <a:t>metod</a:t>
            </a:r>
            <a:r>
              <a:rPr lang="ru-RU" sz="1600" u="sng" dirty="0">
                <a:solidFill>
                  <a:srgbClr val="0070C0"/>
                </a:solidFill>
                <a:hlinkClick r:id="rId12"/>
              </a:rPr>
              <a:t>/</a:t>
            </a:r>
            <a:r>
              <a:rPr lang="ru-RU" sz="1600" u="sng" dirty="0" err="1">
                <a:solidFill>
                  <a:srgbClr val="0070C0"/>
                </a:solidFill>
                <a:hlinkClick r:id="rId12"/>
              </a:rPr>
              <a:t>books</a:t>
            </a:r>
            <a:r>
              <a:rPr lang="ru-RU" sz="1600" u="sng" dirty="0">
                <a:solidFill>
                  <a:srgbClr val="0070C0"/>
                </a:solidFill>
                <a:hlinkClick r:id="rId12"/>
              </a:rPr>
              <a:t>/</a:t>
            </a:r>
            <a:r>
              <a:rPr lang="ru-RU" sz="1600" u="sng" dirty="0" err="1">
                <a:solidFill>
                  <a:srgbClr val="0070C0"/>
                </a:solidFill>
                <a:hlinkClick r:id="rId12"/>
              </a:rPr>
              <a:t>book.jsp?id</a:t>
            </a:r>
            <a:r>
              <a:rPr lang="ru-RU" sz="1600" u="sng" dirty="0">
                <a:solidFill>
                  <a:srgbClr val="0070C0"/>
                </a:solidFill>
                <a:hlinkClick r:id="rId12"/>
              </a:rPr>
              <a:t>=478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srgbClr val="0070C0"/>
                </a:solidFill>
              </a:rPr>
              <a:t>Клепцова</a:t>
            </a:r>
            <a:r>
              <a:rPr lang="ru-RU" sz="1600" dirty="0">
                <a:solidFill>
                  <a:srgbClr val="0070C0"/>
                </a:solidFill>
              </a:rPr>
              <a:t> О.Ю. "1С:Управление небольшой фирмой 8. Самоучитель", см. </a:t>
            </a:r>
            <a:r>
              <a:rPr lang="ru-RU" sz="1600" u="sng" dirty="0">
                <a:solidFill>
                  <a:srgbClr val="0070C0"/>
                </a:solidFill>
                <a:hlinkClick r:id="rId13"/>
              </a:rPr>
              <a:t>http://v8.1c.ru/metod/books/book.jsp?id=406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70C0"/>
                </a:solidFill>
              </a:rPr>
              <a:t>"</a:t>
            </a:r>
            <a:r>
              <a:rPr lang="ru-RU" sz="1600" dirty="0" err="1">
                <a:solidFill>
                  <a:srgbClr val="0070C0"/>
                </a:solidFill>
              </a:rPr>
              <a:t>Hello</a:t>
            </a:r>
            <a:r>
              <a:rPr lang="ru-RU" sz="1600" dirty="0">
                <a:solidFill>
                  <a:srgbClr val="0070C0"/>
                </a:solidFill>
              </a:rPr>
              <a:t>, 1C. Пример быстрой разработки приложений на платформе "1С:Предприятие 8.3". Мастер-класс (+CD</a:t>
            </a:r>
            <a:r>
              <a:rPr lang="ru-RU" sz="1600" dirty="0" smtClean="0">
                <a:solidFill>
                  <a:srgbClr val="0070C0"/>
                </a:solidFill>
              </a:rPr>
              <a:t>)» и др. 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0378" y="6374922"/>
            <a:ext cx="506540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17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48" y="6254731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"/>
          <p:cNvSpPr/>
          <p:nvPr/>
        </p:nvSpPr>
        <p:spPr>
          <a:xfrm>
            <a:off x="940308" y="6519993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11" name="Shape 10"/>
          <p:cNvSpPr txBox="1">
            <a:spLocks/>
          </p:cNvSpPr>
          <p:nvPr/>
        </p:nvSpPr>
        <p:spPr>
          <a:xfrm>
            <a:off x="4073237" y="80024"/>
            <a:ext cx="3883232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srgbClr val="FF0000"/>
                </a:solidFill>
              </a:rPr>
              <a:t>Благодарности</a:t>
            </a:r>
          </a:p>
        </p:txBody>
      </p:sp>
      <p:pic>
        <p:nvPicPr>
          <p:cNvPr id="7" name="Рисунок 6" descr="N:\1C\Конкурс проектов\Благ.письмо 1С-Форус-2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5901" cy="574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N:\1C\Конкурс проектов\Сертификат 1С-20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2898" r="7223" b="3506"/>
          <a:stretch/>
        </p:blipFill>
        <p:spPr bwMode="auto">
          <a:xfrm>
            <a:off x="3265716" y="1362097"/>
            <a:ext cx="3479470" cy="489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N:\1C\Конкурс проектов\Благ.письмо 1С-20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71" y="1930588"/>
            <a:ext cx="3389807" cy="481177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3" name="Рисунок 12" descr="N:\1C\Конкурс проектов\Благ.письмо 1С-20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2" y="696271"/>
            <a:ext cx="3900446" cy="54650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821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0378" y="6374922"/>
            <a:ext cx="506540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18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48" y="6254731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"/>
          <p:cNvSpPr/>
          <p:nvPr/>
        </p:nvSpPr>
        <p:spPr>
          <a:xfrm>
            <a:off x="940308" y="6519993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pic>
        <p:nvPicPr>
          <p:cNvPr id="16387" name="Picture 3" descr="G:\2012 Май.Москва\P1040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23550" r="18068" b="17230"/>
          <a:stretch/>
        </p:blipFill>
        <p:spPr bwMode="auto">
          <a:xfrm>
            <a:off x="3555341" y="1805049"/>
            <a:ext cx="4211122" cy="29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11549" r="29128" b="10684"/>
          <a:stretch/>
        </p:blipFill>
        <p:spPr bwMode="auto">
          <a:xfrm>
            <a:off x="7160822" y="219799"/>
            <a:ext cx="4453246" cy="539892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Рисунок 13" descr="N:\1C\Конкурс проектов\Сертификат Преподавание ИТ-2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8" y="219799"/>
            <a:ext cx="3730238" cy="539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4"/>
          <p:cNvSpPr/>
          <p:nvPr/>
        </p:nvSpPr>
        <p:spPr>
          <a:xfrm>
            <a:off x="319248" y="5627367"/>
            <a:ext cx="404517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ru-RU" sz="1800" b="1" dirty="0" smtClean="0">
                <a:solidFill>
                  <a:srgbClr val="0070C0"/>
                </a:solidFill>
              </a:rPr>
              <a:t>Всероссийская конференция «Преподавание ИТ в РФ», май 2012 г.</a:t>
            </a:r>
            <a:endParaRPr lang="ru-RU" sz="18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60822" y="5742157"/>
            <a:ext cx="4560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Международная конференция «Новые </a:t>
            </a:r>
            <a:r>
              <a:rPr lang="ru-RU" b="1" dirty="0">
                <a:solidFill>
                  <a:srgbClr val="0070C0"/>
                </a:solidFill>
              </a:rPr>
              <a:t>ИТ в </a:t>
            </a:r>
            <a:r>
              <a:rPr lang="ru-RU" b="1" dirty="0" smtClean="0">
                <a:solidFill>
                  <a:srgbClr val="0070C0"/>
                </a:solidFill>
              </a:rPr>
              <a:t>образовании», февраль 2016 </a:t>
            </a:r>
            <a:r>
              <a:rPr lang="ru-RU" b="1" dirty="0">
                <a:solidFill>
                  <a:srgbClr val="0070C0"/>
                </a:solidFill>
              </a:rPr>
              <a:t>г.</a:t>
            </a:r>
            <a:endParaRPr lang="ru-RU" dirty="0"/>
          </a:p>
        </p:txBody>
      </p:sp>
      <p:sp>
        <p:nvSpPr>
          <p:cNvPr id="16" name="Shape 10"/>
          <p:cNvSpPr txBox="1">
            <a:spLocks/>
          </p:cNvSpPr>
          <p:nvPr/>
        </p:nvSpPr>
        <p:spPr>
          <a:xfrm>
            <a:off x="3555341" y="402702"/>
            <a:ext cx="3883232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2800" dirty="0" smtClean="0">
                <a:solidFill>
                  <a:srgbClr val="FF0000"/>
                </a:solidFill>
              </a:rPr>
              <a:t>Работа</a:t>
            </a:r>
          </a:p>
          <a:p>
            <a:pPr>
              <a:defRPr sz="1800"/>
            </a:pPr>
            <a:r>
              <a:rPr lang="ru-RU" sz="2800" dirty="0" smtClean="0">
                <a:solidFill>
                  <a:srgbClr val="FF0000"/>
                </a:solidFill>
              </a:rPr>
              <a:t>продолжается…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0378" y="6374922"/>
            <a:ext cx="506540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19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48" y="6254731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"/>
          <p:cNvSpPr/>
          <p:nvPr/>
        </p:nvSpPr>
        <p:spPr>
          <a:xfrm>
            <a:off x="940307" y="6364831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11" name="Shape 11"/>
          <p:cNvSpPr txBox="1">
            <a:spLocks/>
          </p:cNvSpPr>
          <p:nvPr/>
        </p:nvSpPr>
        <p:spPr>
          <a:xfrm>
            <a:off x="1045777" y="1446458"/>
            <a:ext cx="10022388" cy="4284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1.</a:t>
            </a:r>
            <a:r>
              <a:rPr lang="ru-RU" sz="2000" b="1" dirty="0" smtClean="0">
                <a:solidFill>
                  <a:srgbClr val="0070C0"/>
                </a:solidFill>
              </a:rPr>
              <a:t> Опыт взаимодействия студентов и преподавателей ФИТ ТГУ с компаниями-</a:t>
            </a:r>
            <a:r>
              <a:rPr lang="ru-RU" sz="2000" b="1" dirty="0" err="1" smtClean="0">
                <a:solidFill>
                  <a:srgbClr val="0070C0"/>
                </a:solidFill>
              </a:rPr>
              <a:t>франчайзи</a:t>
            </a:r>
            <a:r>
              <a:rPr lang="ru-RU" sz="2000" b="1" dirty="0" smtClean="0">
                <a:solidFill>
                  <a:srgbClr val="0070C0"/>
                </a:solidFill>
              </a:rPr>
              <a:t> «1С» по применению 1С-ИТ при обучении и подготовки ВКР.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r>
              <a:rPr lang="ru-RU" sz="2000" b="1" dirty="0" smtClean="0">
                <a:solidFill>
                  <a:srgbClr val="0070C0"/>
                </a:solidFill>
              </a:rPr>
              <a:t>Опыт совместной подготовки студентов к олимпиадам по 1С-программированию. Распространение его на подготовку к олимпиадам по веб-программированию, по 1С:Бухгалтерии, по 1С:Информационно-технологическому сопровождению с участием других факультетов, где идет обучение с применением 1С-технологий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sz="2000" b="1" dirty="0" smtClean="0">
              <a:solidFill>
                <a:srgbClr val="0070C0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FF0000"/>
                </a:solidFill>
              </a:rPr>
              <a:t>3</a:t>
            </a:r>
            <a:r>
              <a:rPr lang="ru-RU" sz="2000" b="1" dirty="0" smtClean="0">
                <a:solidFill>
                  <a:srgbClr val="0070C0"/>
                </a:solidFill>
              </a:rPr>
              <a:t>. Разработка межфакультетских инновационных проектов новых 1С-конфигураций.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4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  <a:r>
              <a:rPr lang="ru-RU" sz="2000" b="1" dirty="0" smtClean="0">
                <a:solidFill>
                  <a:srgbClr val="0070C0"/>
                </a:solidFill>
              </a:rPr>
              <a:t> Организация на базе ТГУ регионального тура 1С:Олимпиады.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1228" y="270601"/>
            <a:ext cx="10022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Какой вклад может внести представленная образовательная практика в совершенствование учебного процесса в нашем Университете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t="29844" r="27169" b="63665"/>
          <a:stretch/>
        </p:blipFill>
        <p:spPr bwMode="auto">
          <a:xfrm>
            <a:off x="2337091" y="3663133"/>
            <a:ext cx="6519554" cy="4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0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78441" y="6096090"/>
            <a:ext cx="408898" cy="365125"/>
          </a:xfrm>
        </p:spPr>
        <p:txBody>
          <a:bodyPr/>
          <a:lstStyle/>
          <a:p>
            <a:fld id="{FCF762AA-6FF4-4CA2-8039-65A321A80026}" type="slidenum">
              <a:rPr lang="ru-RU" b="1" smtClean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868260" y="534390"/>
            <a:ext cx="10769558" cy="14024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5400" dirty="0">
                <a:solidFill>
                  <a:srgbClr val="0070C0"/>
                </a:solidFill>
              </a:rPr>
              <a:t>Образовательная практика целевой интенсивной подготовки студентов по работе с информационными технологиями фирмы «1С»</a:t>
            </a: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3773307" y="1939395"/>
            <a:ext cx="8021715" cy="81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schemeClr val="tx1"/>
                </a:solidFill>
              </a:rPr>
              <a:t>Номинация: «Лучшая </a:t>
            </a:r>
            <a:r>
              <a:rPr lang="ru-RU" sz="2400" dirty="0">
                <a:solidFill>
                  <a:schemeClr val="tx1"/>
                </a:solidFill>
              </a:rPr>
              <a:t>практика организации образования с участием работодателей и </a:t>
            </a:r>
            <a:r>
              <a:rPr lang="ru-RU" sz="2400" dirty="0" smtClean="0">
                <a:solidFill>
                  <a:schemeClr val="tx1"/>
                </a:solidFill>
              </a:rPr>
              <a:t>выпускников»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40" y="6076253"/>
            <a:ext cx="621059" cy="495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770682" y="6269594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14" name="Shape 11"/>
          <p:cNvSpPr txBox="1">
            <a:spLocks/>
          </p:cNvSpPr>
          <p:nvPr/>
        </p:nvSpPr>
        <p:spPr>
          <a:xfrm>
            <a:off x="5748728" y="5358133"/>
            <a:ext cx="5476093" cy="1049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800" b="1" dirty="0" smtClean="0">
                <a:solidFill>
                  <a:srgbClr val="0070C0"/>
                </a:solidFill>
              </a:rPr>
              <a:t>Миньков Сергей Леонидович, зав. кафедрой информационного обеспечения инновационной деятельности факультета инновационных технологий ТГУ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t="20042" r="64397" b="64975"/>
          <a:stretch/>
        </p:blipFill>
        <p:spPr bwMode="auto">
          <a:xfrm>
            <a:off x="7823926" y="3269712"/>
            <a:ext cx="1603756" cy="118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newsroom.su/wp-content/uploads/2015/10/cd209f9a49c4254dafda2166d016e91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3" y="3269713"/>
            <a:ext cx="2297895" cy="115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59" y="3252870"/>
            <a:ext cx="2665723" cy="118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6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0"/>
          <p:cNvSpPr/>
          <p:nvPr/>
        </p:nvSpPr>
        <p:spPr>
          <a:xfrm>
            <a:off x="1896179" y="1027764"/>
            <a:ext cx="75623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b="1" dirty="0" err="1">
                <a:solidFill>
                  <a:schemeClr val="bg1"/>
                </a:solidFill>
              </a:rPr>
              <a:t>Спасибо</a:t>
            </a:r>
            <a:r>
              <a:rPr sz="6000" b="1" dirty="0">
                <a:solidFill>
                  <a:schemeClr val="bg1"/>
                </a:solidFill>
              </a:rPr>
              <a:t> </a:t>
            </a:r>
            <a:r>
              <a:rPr sz="6000" b="1" dirty="0" err="1" smtClean="0">
                <a:solidFill>
                  <a:schemeClr val="bg1"/>
                </a:solidFill>
              </a:rPr>
              <a:t>за</a:t>
            </a:r>
            <a:r>
              <a:rPr sz="6000" b="1" dirty="0" smtClean="0">
                <a:solidFill>
                  <a:schemeClr val="bg1"/>
                </a:solidFill>
              </a:rPr>
              <a:t> </a:t>
            </a:r>
            <a:r>
              <a:rPr sz="6000" b="1" dirty="0" err="1">
                <a:solidFill>
                  <a:schemeClr val="bg1"/>
                </a:solidFill>
              </a:rPr>
              <a:t>внимание</a:t>
            </a:r>
            <a:r>
              <a:rPr sz="6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" y="4897393"/>
            <a:ext cx="1324027" cy="151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hape 200"/>
          <p:cNvSpPr/>
          <p:nvPr/>
        </p:nvSpPr>
        <p:spPr>
          <a:xfrm>
            <a:off x="2298340" y="4833992"/>
            <a:ext cx="307846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Национальный </a:t>
            </a:r>
            <a:r>
              <a:rPr lang="ru-RU" sz="1400" dirty="0">
                <a:solidFill>
                  <a:schemeClr val="bg1"/>
                </a:solidFill>
              </a:rPr>
              <a:t>исследовательский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Томский государственный </a:t>
            </a:r>
            <a:r>
              <a:rPr lang="ru-RU" sz="1400" dirty="0" smtClean="0">
                <a:solidFill>
                  <a:schemeClr val="bg1"/>
                </a:solidFill>
              </a:rPr>
              <a:t>университет</a:t>
            </a:r>
            <a:endParaRPr lang="ru-RU" sz="1400" dirty="0">
              <a:solidFill>
                <a:schemeClr val="bg1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8" name="Shape 200"/>
          <p:cNvSpPr/>
          <p:nvPr/>
        </p:nvSpPr>
        <p:spPr>
          <a:xfrm>
            <a:off x="2298340" y="5471353"/>
            <a:ext cx="2996972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634050</a:t>
            </a:r>
            <a:r>
              <a:rPr lang="ru-RU" sz="1200" dirty="0">
                <a:solidFill>
                  <a:schemeClr val="bg1"/>
                </a:solidFill>
              </a:rPr>
              <a:t>, г. Томск, пр. Ленина, 36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+7 (3822) 52-98-52</a:t>
            </a:r>
            <a:r>
              <a:rPr lang="ru-RU" sz="1200" dirty="0" smtClean="0">
                <a:solidFill>
                  <a:schemeClr val="bg1"/>
                </a:solidFill>
              </a:rPr>
              <a:t>, +</a:t>
            </a:r>
            <a:r>
              <a:rPr lang="ru-RU" sz="1200" dirty="0">
                <a:solidFill>
                  <a:schemeClr val="bg1"/>
                </a:solidFill>
              </a:rPr>
              <a:t>7 (3822) 52-95-85 (факс)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rector@tsu.ru</a:t>
            </a: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www.tsu.ru</a:t>
            </a:r>
          </a:p>
        </p:txBody>
      </p:sp>
      <p:sp>
        <p:nvSpPr>
          <p:cNvPr id="9" name="Shape 200"/>
          <p:cNvSpPr/>
          <p:nvPr/>
        </p:nvSpPr>
        <p:spPr>
          <a:xfrm>
            <a:off x="8832109" y="4797444"/>
            <a:ext cx="3043267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dirty="0" smtClean="0">
                <a:solidFill>
                  <a:schemeClr val="bg1"/>
                </a:solidFill>
              </a:rPr>
              <a:t>Факультет инновационных технологий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+7 (3822) 529-498</a:t>
            </a:r>
            <a:r>
              <a:rPr lang="ru-RU" sz="1400" dirty="0">
                <a:solidFill>
                  <a:schemeClr val="bg1"/>
                </a:solidFill>
              </a:rPr>
              <a:t>, +7 (3822) </a:t>
            </a:r>
            <a:r>
              <a:rPr lang="ru-RU" sz="1400" dirty="0" smtClean="0">
                <a:solidFill>
                  <a:schemeClr val="bg1"/>
                </a:solidFill>
              </a:rPr>
              <a:t>529-823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general@tic.tsu.ru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www.tic.tsu.ru</a:t>
            </a:r>
            <a:endParaRPr lang="ru-RU" sz="1400" dirty="0">
              <a:solidFill>
                <a:schemeClr val="bg1"/>
              </a:solidFill>
            </a:endParaRPr>
          </a:p>
          <a:p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10" name="Picture 2" descr="ФИТ ТГ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r="54875"/>
          <a:stretch/>
        </p:blipFill>
        <p:spPr bwMode="auto">
          <a:xfrm>
            <a:off x="9820893" y="3481562"/>
            <a:ext cx="1101816" cy="1184007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1781297" y="2357850"/>
            <a:ext cx="8572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Автор благодарит организаторов конкурса за  формирование в ТГУ нового проекта, предоставляющего преподавателям возможность в новом формате поделиться результатами своей педагогической деятельности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78442" y="6264576"/>
            <a:ext cx="371800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3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122092" y="200025"/>
            <a:ext cx="5130267" cy="8100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 smtClean="0">
                <a:solidFill>
                  <a:srgbClr val="FF0000"/>
                </a:solidFill>
              </a:rPr>
              <a:t>Актуальность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4619500" y="4883369"/>
            <a:ext cx="7053944" cy="1747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0070C0"/>
                </a:solidFill>
              </a:rPr>
              <a:t>Р</a:t>
            </a:r>
            <a:r>
              <a:rPr lang="ru-RU" sz="2000" b="1" dirty="0" smtClean="0">
                <a:solidFill>
                  <a:srgbClr val="0070C0"/>
                </a:solidFill>
              </a:rPr>
              <a:t>азработка </a:t>
            </a:r>
            <a:r>
              <a:rPr lang="ru-RU" sz="2000" b="1" dirty="0">
                <a:solidFill>
                  <a:srgbClr val="0070C0"/>
                </a:solidFill>
              </a:rPr>
              <a:t>и </a:t>
            </a:r>
            <a:r>
              <a:rPr lang="ru-RU" sz="2000" b="1" dirty="0" smtClean="0">
                <a:solidFill>
                  <a:srgbClr val="0070C0"/>
                </a:solidFill>
              </a:rPr>
              <a:t>реализация </a:t>
            </a:r>
            <a:r>
              <a:rPr lang="ru-RU" sz="2000" b="1" dirty="0">
                <a:solidFill>
                  <a:srgbClr val="0070C0"/>
                </a:solidFill>
              </a:rPr>
              <a:t>совместных образовательных проектов в области прикладной информатики и </a:t>
            </a:r>
            <a:r>
              <a:rPr lang="ru-RU" sz="2000" b="1" dirty="0" smtClean="0">
                <a:solidFill>
                  <a:srgbClr val="0070C0"/>
                </a:solidFill>
              </a:rPr>
              <a:t>профессиональная ориентация </a:t>
            </a:r>
            <a:r>
              <a:rPr lang="ru-RU" sz="2000" b="1" dirty="0">
                <a:solidFill>
                  <a:srgbClr val="0070C0"/>
                </a:solidFill>
              </a:rPr>
              <a:t>выпускников с дальнейшим трудоустройством в компаниях, разрабатывающих и распространяющих импортозамещающие информационные </a:t>
            </a:r>
            <a:r>
              <a:rPr lang="ru-RU" sz="2000" b="1" dirty="0" smtClean="0">
                <a:solidFill>
                  <a:srgbClr val="0070C0"/>
                </a:solidFill>
              </a:rPr>
              <a:t>технологии.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3624" y="61612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3"/>
          <p:cNvSpPr/>
          <p:nvPr/>
        </p:nvSpPr>
        <p:spPr>
          <a:xfrm>
            <a:off x="961902" y="1008186"/>
            <a:ext cx="105809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В условиях развития информационного общества и экономики знаний возрастает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роль университетского сообщества в подготовке высококвалифицированных специалистов, умеющих профессионально создавать и использовать отечественные  информационные технологии. В этом очень заинтересованы и компании-разработчики ПО. </a:t>
            </a:r>
          </a:p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Фирма «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1С»</a:t>
            </a:r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, основанная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в 1991 г</a:t>
            </a:r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.,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специализируется на разработке, </a:t>
            </a:r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распространении и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поддержке компьютерных программ делового и домашнего </a:t>
            </a:r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назначения. Многие ее программы де-факто стали стандартами сопровождения бизнес-процессов организаций. Но также она наработала большой опыт реализации образовательных проектов и активно предлагает вузам включаться в эти проекты. Выгода взаимна.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3624" y="4045534"/>
            <a:ext cx="4181497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b="1" dirty="0" smtClean="0">
                <a:solidFill>
                  <a:srgbClr val="FF0000"/>
                </a:solidFill>
              </a:rPr>
              <a:t>Образовательные проекты фирмы 1С: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b="1" dirty="0" smtClean="0">
                <a:solidFill>
                  <a:srgbClr val="0070C0"/>
                </a:solidFill>
              </a:rPr>
              <a:t> 1С: Образование</a:t>
            </a:r>
          </a:p>
          <a:p>
            <a:pPr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b="1" dirty="0" smtClean="0">
                <a:solidFill>
                  <a:srgbClr val="0070C0"/>
                </a:solidFill>
              </a:rPr>
              <a:t> 1С: Образовательные программы</a:t>
            </a:r>
          </a:p>
          <a:p>
            <a:pPr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Курсы 1С / </a:t>
            </a:r>
            <a:r>
              <a:rPr lang="ru-RU" b="1" dirty="0" smtClean="0">
                <a:solidFill>
                  <a:srgbClr val="0070C0"/>
                </a:solidFill>
              </a:rPr>
              <a:t>Экзамены 1С</a:t>
            </a:r>
          </a:p>
          <a:p>
            <a:pPr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b="1" dirty="0" smtClean="0">
                <a:solidFill>
                  <a:srgbClr val="0070C0"/>
                </a:solidFill>
              </a:rPr>
              <a:t>1С: Лекторий</a:t>
            </a:r>
          </a:p>
          <a:p>
            <a:pPr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ru-RU" b="1" dirty="0" smtClean="0">
                <a:solidFill>
                  <a:srgbClr val="0070C0"/>
                </a:solidFill>
              </a:rPr>
              <a:t>1С: Консалтинг</a:t>
            </a:r>
            <a:endParaRPr lang="ru-RU" dirty="0"/>
          </a:p>
        </p:txBody>
      </p:sp>
      <p:sp>
        <p:nvSpPr>
          <p:cNvPr id="10" name="Shape 14"/>
          <p:cNvSpPr/>
          <p:nvPr/>
        </p:nvSpPr>
        <p:spPr>
          <a:xfrm>
            <a:off x="1013331" y="6353406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19500" y="4076312"/>
            <a:ext cx="2667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  <a:t>Концепция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t="20042" r="64397" b="64975"/>
          <a:stretch/>
        </p:blipFill>
        <p:spPr bwMode="auto">
          <a:xfrm>
            <a:off x="10718497" y="200025"/>
            <a:ext cx="1338552" cy="98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23" y="3533475"/>
            <a:ext cx="948700" cy="108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968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25941" y="6246285"/>
            <a:ext cx="352161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4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503809" y="330654"/>
            <a:ext cx="2350810" cy="810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 smtClean="0">
                <a:solidFill>
                  <a:srgbClr val="FF0000"/>
                </a:solidFill>
              </a:rPr>
              <a:t>Цель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140031" y="1140740"/>
            <a:ext cx="10521538" cy="104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0070C0"/>
                </a:solidFill>
              </a:rPr>
              <a:t>Интенсивная </a:t>
            </a:r>
            <a:r>
              <a:rPr lang="ru-RU" sz="2400" b="1" dirty="0">
                <a:solidFill>
                  <a:srgbClr val="0070C0"/>
                </a:solidFill>
              </a:rPr>
              <a:t>подготовка студентов в качестве профессионально-ориентированных квалифицированных пользователей и разработчиков программных продуктов фирмы «1С».</a:t>
            </a: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280" y="6133205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/>
        </p:nvSpPr>
        <p:spPr>
          <a:xfrm>
            <a:off x="1013331" y="6353406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15" name="Shape 11"/>
          <p:cNvSpPr txBox="1">
            <a:spLocks/>
          </p:cNvSpPr>
          <p:nvPr/>
        </p:nvSpPr>
        <p:spPr>
          <a:xfrm>
            <a:off x="1318161" y="2977528"/>
            <a:ext cx="10343408" cy="3196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0070C0"/>
                </a:solidFill>
              </a:rPr>
              <a:t>1) привлечение потенциальных работодателей к формированию образовательных программ на факультете и непосредственному участию в их реализации;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0070C0"/>
                </a:solidFill>
              </a:rPr>
              <a:t>2) повышение профессиональных компетенций студентов в области разработки и сопровождения информационных систем;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0070C0"/>
                </a:solidFill>
              </a:rPr>
              <a:t>3) совершенствование учебного процесса по прикладной информатике за счет использования инновационных образовательных практик и повышения профессиональной компетенции преподавателей. </a:t>
            </a:r>
          </a:p>
        </p:txBody>
      </p:sp>
      <p:sp>
        <p:nvSpPr>
          <p:cNvPr id="16" name="Shape 10"/>
          <p:cNvSpPr txBox="1">
            <a:spLocks/>
          </p:cNvSpPr>
          <p:nvPr/>
        </p:nvSpPr>
        <p:spPr>
          <a:xfrm>
            <a:off x="541711" y="2311402"/>
            <a:ext cx="2350810" cy="6281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 smtClean="0">
                <a:solidFill>
                  <a:srgbClr val="FF0000"/>
                </a:solidFill>
              </a:rPr>
              <a:t>Задачи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578440" y="6352631"/>
            <a:ext cx="404751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5</a:t>
            </a:fld>
            <a:endParaRPr lang="ru-RU" b="1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hape 14"/>
          <p:cNvSpPr/>
          <p:nvPr/>
        </p:nvSpPr>
        <p:spPr>
          <a:xfrm>
            <a:off x="932138" y="6352965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pic>
        <p:nvPicPr>
          <p:cNvPr id="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79" y="614752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1"/>
          <p:cNvSpPr txBox="1">
            <a:spLocks/>
          </p:cNvSpPr>
          <p:nvPr/>
        </p:nvSpPr>
        <p:spPr>
          <a:xfrm>
            <a:off x="1020292" y="1397087"/>
            <a:ext cx="10343408" cy="4089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1</a:t>
            </a:r>
            <a:r>
              <a:rPr lang="ru-RU" sz="2000" b="1" dirty="0">
                <a:solidFill>
                  <a:srgbClr val="0070C0"/>
                </a:solidFill>
              </a:rPr>
              <a:t>) </a:t>
            </a:r>
            <a:r>
              <a:rPr lang="ru-RU" sz="2000" b="1" dirty="0" smtClean="0">
                <a:solidFill>
                  <a:srgbClr val="0070C0"/>
                </a:solidFill>
              </a:rPr>
              <a:t>Проведение практических занятий и лабораторных работ ведущими специалистами компаний-партнеров 1С.</a:t>
            </a:r>
            <a:endParaRPr lang="ru-RU" sz="2000" b="1" dirty="0">
              <a:solidFill>
                <a:srgbClr val="0070C0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0070C0"/>
                </a:solidFill>
              </a:rPr>
              <a:t>2) </a:t>
            </a:r>
            <a:r>
              <a:rPr lang="ru-RU" sz="2000" b="1" dirty="0" smtClean="0">
                <a:solidFill>
                  <a:srgbClr val="0070C0"/>
                </a:solidFill>
              </a:rPr>
              <a:t>Методическое </a:t>
            </a:r>
            <a:r>
              <a:rPr lang="ru-RU" sz="2000" b="1" dirty="0">
                <a:solidFill>
                  <a:srgbClr val="0070C0"/>
                </a:solidFill>
              </a:rPr>
              <a:t>обеспечение </a:t>
            </a:r>
            <a:r>
              <a:rPr lang="ru-RU" sz="2000" b="1" dirty="0" smtClean="0">
                <a:solidFill>
                  <a:srgbClr val="0070C0"/>
                </a:solidFill>
              </a:rPr>
              <a:t>учебных дисциплин современным </a:t>
            </a:r>
            <a:r>
              <a:rPr lang="ru-RU" sz="2000" b="1" dirty="0">
                <a:solidFill>
                  <a:srgbClr val="0070C0"/>
                </a:solidFill>
              </a:rPr>
              <a:t>программным обеспечением с помощью </a:t>
            </a:r>
            <a:r>
              <a:rPr lang="ru-RU" sz="2000" b="1" dirty="0" smtClean="0">
                <a:solidFill>
                  <a:srgbClr val="0070C0"/>
                </a:solidFill>
              </a:rPr>
              <a:t>компаний-партнеров.</a:t>
            </a:r>
            <a:endParaRPr lang="ru-RU" sz="2000" b="1" dirty="0">
              <a:solidFill>
                <a:srgbClr val="0070C0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0070C0"/>
                </a:solidFill>
              </a:rPr>
              <a:t>3) </a:t>
            </a:r>
            <a:r>
              <a:rPr lang="ru-RU" sz="2000" b="1" dirty="0" smtClean="0">
                <a:solidFill>
                  <a:srgbClr val="0070C0"/>
                </a:solidFill>
              </a:rPr>
              <a:t>Целевая </a:t>
            </a:r>
            <a:r>
              <a:rPr lang="ru-RU" sz="2000" b="1" dirty="0">
                <a:solidFill>
                  <a:srgbClr val="0070C0"/>
                </a:solidFill>
              </a:rPr>
              <a:t>подготовка к олимпиадам по программированию на платформе «1С: Предприятие 8», по </a:t>
            </a:r>
            <a:r>
              <a:rPr lang="ru-RU" sz="2000" b="1" dirty="0" err="1" smtClean="0">
                <a:solidFill>
                  <a:srgbClr val="0070C0"/>
                </a:solidFill>
              </a:rPr>
              <a:t>web</a:t>
            </a:r>
            <a:r>
              <a:rPr lang="ru-RU" sz="2000" b="1" dirty="0" smtClean="0">
                <a:solidFill>
                  <a:srgbClr val="0070C0"/>
                </a:solidFill>
              </a:rPr>
              <a:t>-программированию, по </a:t>
            </a:r>
            <a:r>
              <a:rPr lang="ru-RU" sz="2000" b="1" dirty="0">
                <a:solidFill>
                  <a:srgbClr val="0070C0"/>
                </a:solidFill>
              </a:rPr>
              <a:t>работе в 1С: </a:t>
            </a:r>
            <a:r>
              <a:rPr lang="ru-RU" sz="2000" b="1" dirty="0" smtClean="0">
                <a:solidFill>
                  <a:srgbClr val="0070C0"/>
                </a:solidFill>
              </a:rPr>
              <a:t>ИТС.</a:t>
            </a:r>
            <a:endParaRPr lang="ru-RU" sz="2000" b="1" dirty="0">
              <a:solidFill>
                <a:srgbClr val="0070C0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0070C0"/>
                </a:solidFill>
              </a:rPr>
              <a:t>4) </a:t>
            </a:r>
            <a:r>
              <a:rPr lang="ru-RU" sz="2000" b="1" dirty="0" smtClean="0">
                <a:solidFill>
                  <a:srgbClr val="0070C0"/>
                </a:solidFill>
              </a:rPr>
              <a:t>Обеспечение </a:t>
            </a:r>
            <a:r>
              <a:rPr lang="ru-RU" sz="2000" b="1" dirty="0">
                <a:solidFill>
                  <a:srgbClr val="0070C0"/>
                </a:solidFill>
              </a:rPr>
              <a:t>руководства курсовыми и выпускными квалификационными работами в среде 1С совместно со специалистами-практиками, а также сопровождение работ до представления на </a:t>
            </a:r>
            <a:r>
              <a:rPr lang="ru-RU" sz="2000" b="1" dirty="0" smtClean="0">
                <a:solidFill>
                  <a:srgbClr val="0070C0"/>
                </a:solidFill>
              </a:rPr>
              <a:t>1С-Конкурс.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5) Участие студентов и преподавателей в конференциях с 1С-проектами и методическими разработками.  </a:t>
            </a:r>
            <a:endParaRPr lang="ru-RU" sz="2000" b="1" dirty="0">
              <a:solidFill>
                <a:srgbClr val="0070C0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6) Совместное участие в Днях </a:t>
            </a:r>
            <a:r>
              <a:rPr lang="ru-RU" sz="2000" b="1" dirty="0">
                <a:solidFill>
                  <a:srgbClr val="0070C0"/>
                </a:solidFill>
              </a:rPr>
              <a:t>1С:Карьеры.</a:t>
            </a: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179400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4000" dirty="0">
                <a:solidFill>
                  <a:srgbClr val="FF0000"/>
                </a:solidFill>
              </a:rPr>
              <a:t>Формы </a:t>
            </a:r>
            <a:r>
              <a:rPr lang="ru-RU" sz="4000" dirty="0" smtClean="0">
                <a:solidFill>
                  <a:srgbClr val="FF0000"/>
                </a:solidFill>
              </a:rPr>
              <a:t>реализации образовательной практики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78442" y="6264576"/>
            <a:ext cx="371800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6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213014" y="64927"/>
            <a:ext cx="6553448" cy="576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 smtClean="0">
                <a:solidFill>
                  <a:srgbClr val="FF0000"/>
                </a:solidFill>
              </a:rPr>
              <a:t>Взаимодействие с партнерами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3624" y="6268168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3"/>
          <p:cNvSpPr/>
          <p:nvPr/>
        </p:nvSpPr>
        <p:spPr>
          <a:xfrm>
            <a:off x="961901" y="640061"/>
            <a:ext cx="839585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Региональное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представительство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«1С-Форус»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в Томской области. г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. Томск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endParaRPr lang="ru-RU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пл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Батенькова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2, офис 201. Руководитель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Абдуллаев Рустам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тел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. раб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.:  (3822) 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71-09-89,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тел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. моб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.: +7-952-801-8323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Организация региональных туров Олимпиады по 1С-программированию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Организация «Дней карьеры 1С»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Обеспечение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методическим 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материалом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hape 14"/>
          <p:cNvSpPr/>
          <p:nvPr/>
        </p:nvSpPr>
        <p:spPr>
          <a:xfrm>
            <a:off x="965831" y="6555281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6" t="24887" r="46415" b="56889"/>
          <a:stretch/>
        </p:blipFill>
        <p:spPr bwMode="auto">
          <a:xfrm>
            <a:off x="9761518" y="811873"/>
            <a:ext cx="1128156" cy="115264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47215" y="4880331"/>
            <a:ext cx="839585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«Первый БИТ»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, томское представительство (</a:t>
            </a:r>
            <a:r>
              <a:rPr lang="ru-RU" b="1" dirty="0" err="1">
                <a:solidFill>
                  <a:srgbClr val="0070C0"/>
                </a:solidFill>
                <a:latin typeface="Calibri" panose="020F0502020204030204" pitchFamily="34" charset="0"/>
              </a:rPr>
              <a:t>франчайзи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 фирмы «1С»)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tomsk@1cbit.ru  634041, Томск пр-т Кирова, д. 51а, строение 5, Офис 513, 527/1,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 Учебный Центр - офис 512, тел. +7(3822) 900-228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Организация «Дней карьеры 1С»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Трудоустройство выпускников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31500" r="68514" b="58387"/>
          <a:stretch/>
        </p:blipFill>
        <p:spPr bwMode="auto">
          <a:xfrm>
            <a:off x="9559315" y="5131831"/>
            <a:ext cx="2315688" cy="72439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57848" y="2466121"/>
            <a:ext cx="839192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ООО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«Объединение Эксперт»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(официальный партнер фирмы «1С») 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Томск, ул. Гагарина, 3, оф. 202 http://expert.tsk.ru 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Директор Андреева Г.А., вед. специалист Н.Ю. Юсупов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Телефоны: 90-92-52, 52-92-52.  E-</a:t>
            </a:r>
            <a:r>
              <a:rPr lang="ru-RU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mail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: experttomsk@yandex.ru 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тел. +73822593886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Лабораторные работы по программированию на платформе «1С:8.3»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Курсовые и выпускные квалификационные работы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</a:rPr>
              <a:t>Трудоустройство выпускников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18237" r="68807" b="69524"/>
          <a:stretch/>
        </p:blipFill>
        <p:spPr bwMode="auto">
          <a:xfrm>
            <a:off x="9357756" y="2956733"/>
            <a:ext cx="2422566" cy="8766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95986" y="6465700"/>
            <a:ext cx="477416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7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1025207" y="6491659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9" name="Shape 11"/>
          <p:cNvSpPr txBox="1">
            <a:spLocks/>
          </p:cNvSpPr>
          <p:nvPr/>
        </p:nvSpPr>
        <p:spPr>
          <a:xfrm>
            <a:off x="1020292" y="807522"/>
            <a:ext cx="10343408" cy="1199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С </a:t>
            </a:r>
            <a:r>
              <a:rPr lang="ru-RU" sz="2000" b="1" dirty="0">
                <a:solidFill>
                  <a:srgbClr val="0070C0"/>
                </a:solidFill>
              </a:rPr>
              <a:t>участием ведущего специалиста официального партнера фирмы «1С» ООО «Объединение Эксперт» Н.Ю. Юсупова разработана </a:t>
            </a:r>
            <a:r>
              <a:rPr lang="ru-RU" sz="2000" b="1" dirty="0">
                <a:solidFill>
                  <a:srgbClr val="FF0000"/>
                </a:solidFill>
              </a:rPr>
              <a:t>рабочая программа дисциплины </a:t>
            </a:r>
            <a:r>
              <a:rPr lang="ru-RU" sz="2000" b="1" dirty="0">
                <a:solidFill>
                  <a:srgbClr val="0070C0"/>
                </a:solidFill>
              </a:rPr>
              <a:t>«Корпоративные информационные системы» (в части лабораторного практикума</a:t>
            </a:r>
            <a:r>
              <a:rPr lang="ru-RU" sz="2000" b="1" dirty="0" smtClean="0">
                <a:solidFill>
                  <a:srgbClr val="0070C0"/>
                </a:solidFill>
              </a:rPr>
              <a:t>). Практикум был проведен в  феврале-марте 2015 г. (гр. 18101, 36 час.)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179400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srgbClr val="FF0000"/>
                </a:solidFill>
              </a:rPr>
              <a:t>Практические результаты-1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t="19130" r="21538" b="5481"/>
          <a:stretch/>
        </p:blipFill>
        <p:spPr bwMode="auto">
          <a:xfrm>
            <a:off x="906810" y="1940384"/>
            <a:ext cx="3429815" cy="448072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17608" r="19464" b="3653"/>
          <a:stretch/>
        </p:blipFill>
        <p:spPr bwMode="auto">
          <a:xfrm>
            <a:off x="4407522" y="1959048"/>
            <a:ext cx="3798329" cy="4514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3" t="18144" r="20479" b="4419"/>
          <a:stretch/>
        </p:blipFill>
        <p:spPr bwMode="auto">
          <a:xfrm>
            <a:off x="8253351" y="1987179"/>
            <a:ext cx="3718891" cy="448666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84944" y="6282001"/>
            <a:ext cx="468511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8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953957" y="6456034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9" name="Shape 11"/>
          <p:cNvSpPr txBox="1">
            <a:spLocks/>
          </p:cNvSpPr>
          <p:nvPr/>
        </p:nvSpPr>
        <p:spPr>
          <a:xfrm>
            <a:off x="1020292" y="660822"/>
            <a:ext cx="10343408" cy="4730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0070C0"/>
                </a:solidFill>
              </a:rPr>
              <a:t>Наиль </a:t>
            </a:r>
            <a:r>
              <a:rPr lang="ru-RU" sz="2000" b="1" dirty="0">
                <a:solidFill>
                  <a:srgbClr val="0070C0"/>
                </a:solidFill>
              </a:rPr>
              <a:t>Юсупов – ведущий специалист официального партнера фирмы «1С» ООО «Объединение Эксперт» выступил руководителем </a:t>
            </a:r>
            <a:r>
              <a:rPr lang="ru-RU" sz="2000" b="1" dirty="0">
                <a:solidFill>
                  <a:srgbClr val="FF0000"/>
                </a:solidFill>
              </a:rPr>
              <a:t>трех выпускных квалификационных работ</a:t>
            </a:r>
            <a:r>
              <a:rPr lang="ru-RU" sz="2000" b="1" dirty="0">
                <a:solidFill>
                  <a:srgbClr val="0070C0"/>
                </a:solidFill>
              </a:rPr>
              <a:t> студентов 4 курса </a:t>
            </a:r>
            <a:r>
              <a:rPr lang="ru-RU" sz="2000" b="1" dirty="0" err="1">
                <a:solidFill>
                  <a:srgbClr val="0070C0"/>
                </a:solidFill>
              </a:rPr>
              <a:t>бакалавриата</a:t>
            </a:r>
            <a:r>
              <a:rPr lang="ru-RU" sz="2000" b="1" dirty="0">
                <a:solidFill>
                  <a:srgbClr val="0070C0"/>
                </a:solidFill>
              </a:rPr>
              <a:t> по направлению «Прикладная информатика» (профиль «Прикладная информатика в информационной сфере») (июнь 2015 г.): Олеси Воробьёвой, Арины </a:t>
            </a:r>
            <a:r>
              <a:rPr lang="ru-RU" sz="2000" b="1" dirty="0" err="1">
                <a:solidFill>
                  <a:srgbClr val="0070C0"/>
                </a:solidFill>
              </a:rPr>
              <a:t>Хадарцевой</a:t>
            </a:r>
            <a:r>
              <a:rPr lang="ru-RU" sz="2000" b="1" dirty="0">
                <a:solidFill>
                  <a:srgbClr val="0070C0"/>
                </a:solidFill>
              </a:rPr>
              <a:t>, Михаила Хохлова. Тематика работ связана с повышением функциональности программных продуктов компании 1С. </a:t>
            </a: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48775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 smtClean="0">
                <a:solidFill>
                  <a:srgbClr val="FF0000"/>
                </a:solidFill>
              </a:rPr>
              <a:t>Практические результаты-2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Users\Sergey\Pictures\2015.06.Июнь.Защиты.Июль.Вручение\P109088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20145" r="6954" b="25884"/>
          <a:stretch/>
        </p:blipFill>
        <p:spPr bwMode="auto">
          <a:xfrm>
            <a:off x="490847" y="2982853"/>
            <a:ext cx="3760519" cy="23471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Sergey\Pictures\2015.06.Июнь.Защиты.Июль.Вручение\P109089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3387" b="20310"/>
          <a:stretch/>
        </p:blipFill>
        <p:spPr bwMode="auto">
          <a:xfrm>
            <a:off x="3477482" y="3311127"/>
            <a:ext cx="3764477" cy="26301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Sergey\Pictures\2015.06.Июнь.Защиты.Июль.Вручение\P109089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3" t="6239" r="8020" b="27976"/>
          <a:stretch/>
        </p:blipFill>
        <p:spPr bwMode="auto">
          <a:xfrm>
            <a:off x="8194095" y="4185052"/>
            <a:ext cx="3507058" cy="2306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Sergey\Pictures\2015.06.Июнь.Защиты.Июль.Вручение\P109089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8914" b="19419"/>
          <a:stretch/>
        </p:blipFill>
        <p:spPr bwMode="auto">
          <a:xfrm>
            <a:off x="6096000" y="2625413"/>
            <a:ext cx="3534062" cy="2289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51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85180" y="6411970"/>
            <a:ext cx="477416" cy="365125"/>
          </a:xfrm>
        </p:spPr>
        <p:txBody>
          <a:bodyPr vert="horz" lIns="91440" tIns="45720" rIns="91440" bIns="45720" rtlCol="0" anchor="ctr"/>
          <a:lstStyle/>
          <a:p>
            <a:fld id="{FCF762AA-6FF4-4CA2-8039-65A321A80026}" type="slidenum">
              <a:rPr lang="ru-RU" b="1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9</a:t>
            </a:fld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1" y="6189692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953957" y="6456034"/>
            <a:ext cx="37346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rgbClr val="000000"/>
                </a:solidFill>
              </a:rPr>
              <a:t>Конкурс «Лучшие образовательные практики ТГУ»</a:t>
            </a: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449299" y="48775"/>
            <a:ext cx="11485395" cy="628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srgbClr val="FF0000"/>
                </a:solidFill>
              </a:rPr>
              <a:t>Оценка программных разработок</a:t>
            </a:r>
          </a:p>
        </p:txBody>
      </p:sp>
      <p:pic>
        <p:nvPicPr>
          <p:cNvPr id="14" name="Рисунок 13" descr="G:\12-HOB-2015\064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338" y="684258"/>
            <a:ext cx="4097881" cy="55054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 rotWithShape="1">
          <a:blip r:embed="rId4"/>
          <a:srcRect l="31733" t="12026" r="30374"/>
          <a:stretch/>
        </p:blipFill>
        <p:spPr bwMode="auto">
          <a:xfrm>
            <a:off x="4999510" y="684258"/>
            <a:ext cx="2859661" cy="395942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/>
          <a:srcRect l="31600" t="12472" r="30507" b="1558"/>
          <a:stretch/>
        </p:blipFill>
        <p:spPr bwMode="auto">
          <a:xfrm>
            <a:off x="7053943" y="1971304"/>
            <a:ext cx="2826204" cy="358244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6"/>
          <a:srcRect l="32135" t="11804" r="30775" b="2672"/>
          <a:stretch/>
        </p:blipFill>
        <p:spPr bwMode="auto">
          <a:xfrm>
            <a:off x="9298379" y="2370197"/>
            <a:ext cx="2786743" cy="368621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80104" y="5514962"/>
            <a:ext cx="8055381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b="1" dirty="0">
                <a:solidFill>
                  <a:srgbClr val="0070C0"/>
                </a:solidFill>
              </a:rPr>
              <a:t>Программные разработки внедрены в ООО «Объединение Эксперт». Работа докладывалась на международной конференции «Инноватика-2015» (май 2015 г.), опубликована в сборнике материалов  конференции.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0191098" y="362836"/>
            <a:ext cx="1511012" cy="1904114"/>
            <a:chOff x="3968814" y="0"/>
            <a:chExt cx="5175187" cy="632079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0604" t="11969" r="4415" b="43221"/>
            <a:stretch>
              <a:fillRect/>
            </a:stretch>
          </p:blipFill>
          <p:spPr bwMode="auto">
            <a:xfrm>
              <a:off x="3970419" y="0"/>
              <a:ext cx="5173582" cy="3645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51115" t="65770" r="4415" b="984"/>
            <a:stretch>
              <a:fillRect/>
            </a:stretch>
          </p:blipFill>
          <p:spPr bwMode="auto">
            <a:xfrm>
              <a:off x="3968814" y="3584492"/>
              <a:ext cx="5175187" cy="273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843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1606</Words>
  <Application>Microsoft Office PowerPoint</Application>
  <PresentationFormat>Произвольный</PresentationFormat>
  <Paragraphs>179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 Shestakova</dc:creator>
  <cp:lastModifiedBy>smin</cp:lastModifiedBy>
  <cp:revision>67</cp:revision>
  <dcterms:created xsi:type="dcterms:W3CDTF">2015-09-03T07:45:20Z</dcterms:created>
  <dcterms:modified xsi:type="dcterms:W3CDTF">2016-01-21T11:06:31Z</dcterms:modified>
</cp:coreProperties>
</file>