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57" r:id="rId5"/>
    <p:sldId id="263" r:id="rId6"/>
    <p:sldId id="264" r:id="rId7"/>
    <p:sldId id="266" r:id="rId8"/>
    <p:sldId id="267" r:id="rId9"/>
    <p:sldId id="268" r:id="rId10"/>
    <p:sldId id="269" r:id="rId11"/>
    <p:sldId id="273" r:id="rId12"/>
    <p:sldId id="275" r:id="rId13"/>
    <p:sldId id="274" r:id="rId14"/>
    <p:sldId id="276" r:id="rId15"/>
    <p:sldId id="262" r:id="rId16"/>
    <p:sldId id="278" r:id="rId17"/>
    <p:sldId id="279" r:id="rId18"/>
    <p:sldId id="280" r:id="rId19"/>
    <p:sldId id="259" r:id="rId20"/>
    <p:sldId id="277" r:id="rId21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1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F965F34-CA69-4AFA-A846-44D04C590974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4694A35-7502-4919-9B75-A08748411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8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8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5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1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6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3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C9556-6F8A-4435-BED2-37C1FE16582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E323-59FF-4F38-8E38-C4689CB70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ikotar@mail.t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alethics.org/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google.com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5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ve.org/" TargetMode="External"/><Relationship Id="rId5" Type="http://schemas.openxmlformats.org/officeDocument/2006/relationships/image" Target="../media/image49.jpg"/><Relationship Id="rId10" Type="http://schemas.openxmlformats.org/officeDocument/2006/relationships/image" Target="../media/image29.png"/><Relationship Id="rId4" Type="http://schemas.openxmlformats.org/officeDocument/2006/relationships/image" Target="../media/image26.jp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archive.org/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books.google.com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296" y="184122"/>
            <a:ext cx="9144000" cy="1338898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ЭТИКА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6296" y="1658152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uxton Sketch" panose="03080500000500000004" pitchFamily="66" charset="0"/>
              </a:rPr>
              <a:t>модели принятия моральных решений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9701" y="6257556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Lucida Console" panose="020B0609040504020204" pitchFamily="49" charset="0"/>
              </a:rPr>
              <a:t>28 ноября 2016 г.</a:t>
            </a:r>
            <a:r>
              <a:rPr lang="en-US" dirty="0">
                <a:latin typeface="Lucida Console" panose="020B0609040504020204" pitchFamily="49" charset="0"/>
              </a:rPr>
              <a:t> (15:30 </a:t>
            </a:r>
            <a:r>
              <a:rPr lang="ru-RU" dirty="0">
                <a:latin typeface="Lucida Console" panose="020B0609040504020204" pitchFamily="49" charset="0"/>
              </a:rPr>
              <a:t>– </a:t>
            </a:r>
            <a:r>
              <a:rPr lang="en-US" dirty="0">
                <a:latin typeface="Lucida Console" panose="020B0609040504020204" pitchFamily="49" charset="0"/>
              </a:rPr>
              <a:t>16:45), </a:t>
            </a:r>
            <a:r>
              <a:rPr lang="ru-RU" dirty="0">
                <a:latin typeface="Lucida Console" panose="020B0609040504020204" pitchFamily="49" charset="0"/>
              </a:rPr>
              <a:t>Малый зал НБ ТГУ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7316" y="3270306"/>
            <a:ext cx="2407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Николай А. Тарабанов </a:t>
            </a:r>
          </a:p>
          <a:p>
            <a:pPr algn="ctr"/>
            <a:r>
              <a:rPr lang="en-US" dirty="0">
                <a:hlinkClick r:id="rId2"/>
              </a:rPr>
              <a:t>nikotar@mail.tsu.ru</a:t>
            </a:r>
            <a:endParaRPr lang="en-US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825496"/>
            <a:ext cx="6275848" cy="30083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628" y="4427026"/>
            <a:ext cx="3985086" cy="902084"/>
          </a:xfrm>
          <a:prstGeom prst="rect">
            <a:avLst/>
          </a:prstGeom>
          <a:effectLst>
            <a:glow rad="127000">
              <a:schemeClr val="accent1">
                <a:alpha val="19000"/>
              </a:schemeClr>
            </a:glo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2062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9473"/>
            <a:ext cx="4754291" cy="6599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56" y="277298"/>
            <a:ext cx="4506244" cy="642394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75956" y="189473"/>
            <a:ext cx="1371600" cy="6599601"/>
          </a:xfrm>
        </p:spPr>
        <p:txBody>
          <a:bodyPr vert="wordArtVert"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Bookman Old Style" panose="02050604050505020204" pitchFamily="18" charset="0"/>
              </a:rPr>
              <a:t>Этические дилеммы</a:t>
            </a:r>
          </a:p>
        </p:txBody>
      </p:sp>
    </p:spTree>
    <p:extLst>
      <p:ext uri="{BB962C8B-B14F-4D97-AF65-F5344CB8AC3E}">
        <p14:creationId xmlns:p14="http://schemas.microsoft.com/office/powerpoint/2010/main" val="13498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31" y="4769186"/>
            <a:ext cx="2939044" cy="195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31" y="1582486"/>
            <a:ext cx="2733675" cy="173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Этические дилеммы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602293"/>
            <a:ext cx="10382250" cy="2174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истина (= честность) 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vs. 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лояльность (= сдержать слово)</a:t>
            </a:r>
          </a:p>
          <a:p>
            <a:pPr lvl="1">
              <a:lnSpc>
                <a:spcPct val="100000"/>
              </a:lnSpc>
            </a:pPr>
            <a:r>
              <a:rPr lang="ru-RU" sz="2800" dirty="0">
                <a:latin typeface="Buxton Sketch" panose="03080500000500000004" pitchFamily="66" charset="0"/>
              </a:rPr>
              <a:t>индивид</a:t>
            </a:r>
            <a:r>
              <a:rPr lang="en-US" sz="2800" dirty="0">
                <a:latin typeface="Buxton Sketch" panose="03080500000500000004" pitchFamily="66" charset="0"/>
              </a:rPr>
              <a:t> </a:t>
            </a:r>
            <a:r>
              <a:rPr lang="en-US" sz="2800" dirty="0">
                <a:latin typeface="Buxton Sketch" panose="03080500000500000004" pitchFamily="66" charset="0"/>
              </a:rPr>
              <a:t>vs. </a:t>
            </a:r>
            <a:r>
              <a:rPr lang="ru-RU" sz="2800" dirty="0">
                <a:latin typeface="Buxton Sketch" panose="03080500000500000004" pitchFamily="66" charset="0"/>
              </a:rPr>
              <a:t>группа         приоритет ценностей (?)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кратковременное 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vs. 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долговременное</a:t>
            </a:r>
            <a:endParaRPr lang="en-US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ru-RU" sz="2800" dirty="0">
                <a:latin typeface="Buxton Sketch" panose="03080500000500000004" pitchFamily="66" charset="0"/>
              </a:rPr>
              <a:t>справедливость (= правила) </a:t>
            </a:r>
            <a:r>
              <a:rPr lang="en-US" sz="2800" dirty="0">
                <a:latin typeface="Buxton Sketch" panose="03080500000500000004" pitchFamily="66" charset="0"/>
              </a:rPr>
              <a:t>vs.</a:t>
            </a:r>
            <a:r>
              <a:rPr lang="ru-RU" sz="2800" dirty="0">
                <a:latin typeface="Buxton Sketch" panose="03080500000500000004" pitchFamily="66" charset="0"/>
              </a:rPr>
              <a:t> сострадание (исключения)</a:t>
            </a:r>
          </a:p>
        </p:txBody>
      </p:sp>
      <p:sp>
        <p:nvSpPr>
          <p:cNvPr id="5" name="Стрелка: вправо 4"/>
          <p:cNvSpPr/>
          <p:nvPr/>
        </p:nvSpPr>
        <p:spPr>
          <a:xfrm>
            <a:off x="422909" y="4149266"/>
            <a:ext cx="691516" cy="17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 rot="16200000">
            <a:off x="4225453" y="2168152"/>
            <a:ext cx="228600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2029" y="3574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Универсальные человеческие ценности (?)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8667" y="4683125"/>
            <a:ext cx="10382250" cy="217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честность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 (honesty)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 и ответственность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 (responsibility)</a:t>
            </a:r>
            <a:endParaRPr lang="ru-RU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ru-RU" sz="2800" dirty="0">
                <a:latin typeface="Buxton Sketch" panose="03080500000500000004" pitchFamily="66" charset="0"/>
              </a:rPr>
              <a:t>уважение </a:t>
            </a:r>
            <a:r>
              <a:rPr lang="en-US" sz="2800" dirty="0">
                <a:latin typeface="Buxton Sketch" panose="03080500000500000004" pitchFamily="66" charset="0"/>
              </a:rPr>
              <a:t>(respect) </a:t>
            </a:r>
            <a:r>
              <a:rPr lang="ru-RU" sz="2800" dirty="0">
                <a:latin typeface="Buxton Sketch" panose="03080500000500000004" pitchFamily="66" charset="0"/>
              </a:rPr>
              <a:t>и справедливость</a:t>
            </a:r>
            <a:r>
              <a:rPr lang="en-US" sz="2800" dirty="0">
                <a:latin typeface="Buxton Sketch" panose="03080500000500000004" pitchFamily="66" charset="0"/>
              </a:rPr>
              <a:t> (fairness)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сострадание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 (compassion)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 и сочувствие (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empathy)</a:t>
            </a:r>
            <a:endParaRPr lang="ru-RU" dirty="0">
              <a:solidFill>
                <a:schemeClr val="accent1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36" y="9020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Корпоративная культура и этика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36" y="1383113"/>
            <a:ext cx="10515600" cy="6032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/>
                </a:solidFill>
              </a:rPr>
              <a:t>Ценности (</a:t>
            </a:r>
            <a:r>
              <a:rPr lang="en-US" dirty="0">
                <a:solidFill>
                  <a:schemeClr val="accent1"/>
                </a:solidFill>
              </a:rPr>
              <a:t>values)</a:t>
            </a:r>
            <a:r>
              <a:rPr lang="ru-RU" dirty="0">
                <a:solidFill>
                  <a:schemeClr val="accent1"/>
                </a:solidFill>
              </a:rPr>
              <a:t> – убеждения</a:t>
            </a:r>
            <a:r>
              <a:rPr lang="en-US" dirty="0">
                <a:solidFill>
                  <a:schemeClr val="accent1"/>
                </a:solidFill>
              </a:rPr>
              <a:t> (beliefs)</a:t>
            </a:r>
            <a:r>
              <a:rPr lang="ru-RU" dirty="0">
                <a:solidFill>
                  <a:schemeClr val="accent1"/>
                </a:solidFill>
              </a:rPr>
              <a:t> – поступки</a:t>
            </a:r>
            <a:r>
              <a:rPr lang="en-US" dirty="0">
                <a:solidFill>
                  <a:schemeClr val="accent1"/>
                </a:solidFill>
              </a:rPr>
              <a:t> (behaviors)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Стрелка: вниз 3"/>
          <p:cNvSpPr/>
          <p:nvPr/>
        </p:nvSpPr>
        <p:spPr>
          <a:xfrm rot="16200000">
            <a:off x="569184" y="1217736"/>
            <a:ext cx="252281" cy="7143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66" y="1986363"/>
            <a:ext cx="793353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49" y="4081939"/>
            <a:ext cx="1982901" cy="2776061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312444"/>
            <a:ext cx="2612232" cy="2612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71" y="4425970"/>
            <a:ext cx="3860007" cy="278604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Модели принятия моральных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481138"/>
            <a:ext cx="10515600" cy="4481513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Классические философские концепции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 </a:t>
            </a:r>
            <a:endParaRPr lang="ru-RU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r>
              <a:rPr lang="ru-RU" dirty="0">
                <a:latin typeface="Buxton Sketch" panose="03080500000500000004" pitchFamily="66" charset="0"/>
              </a:rPr>
              <a:t>Альтернативные подходы в этике (</a:t>
            </a:r>
            <a:r>
              <a:rPr lang="en-US" dirty="0">
                <a:latin typeface="Buxton Sketch" panose="03080500000500000004" pitchFamily="66" charset="0"/>
              </a:rPr>
              <a:t>Business Ethics)</a:t>
            </a:r>
            <a:endParaRPr lang="ru-RU" dirty="0">
              <a:latin typeface="Buxton Sketch" panose="03080500000500000004" pitchFamily="66" charset="0"/>
            </a:endParaRPr>
          </a:p>
          <a:p>
            <a:r>
              <a:rPr lang="ru-RU" dirty="0" err="1">
                <a:solidFill>
                  <a:schemeClr val="accent1"/>
                </a:solidFill>
                <a:latin typeface="Buxton Sketch" panose="03080500000500000004" pitchFamily="66" charset="0"/>
              </a:rPr>
              <a:t>Ротари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-тест из 4-х вопросов (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Rotary 4-way Test</a:t>
            </a: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)</a:t>
            </a:r>
            <a:endParaRPr lang="en-US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r>
              <a:rPr lang="ru-RU" dirty="0">
                <a:latin typeface="Buxton Sketch" panose="03080500000500000004" pitchFamily="66" charset="0"/>
              </a:rPr>
              <a:t>Модель «Тауэр Уотсон» (</a:t>
            </a:r>
            <a:r>
              <a:rPr lang="en-US" dirty="0">
                <a:latin typeface="Buxton Sketch" panose="03080500000500000004" pitchFamily="66" charset="0"/>
              </a:rPr>
              <a:t>Tower Watson Model)</a:t>
            </a:r>
          </a:p>
          <a:p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Институт глобальной этики</a:t>
            </a:r>
            <a:r>
              <a:rPr lang="en-US" dirty="0">
                <a:solidFill>
                  <a:schemeClr val="accent1"/>
                </a:solidFill>
                <a:latin typeface="Buxton Sketch" panose="03080500000500000004" pitchFamily="66" charset="0"/>
              </a:rPr>
              <a:t> (Institute for Global Ethics)</a:t>
            </a:r>
            <a:endParaRPr lang="ru-RU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r>
              <a:rPr lang="ru-RU" dirty="0">
                <a:latin typeface="Buxton Sketch" panose="03080500000500000004" pitchFamily="66" charset="0"/>
              </a:rPr>
              <a:t> Как построить собственную модель принятия моральных решений?</a:t>
            </a:r>
          </a:p>
          <a:p>
            <a:endParaRPr lang="ru-RU" dirty="0">
              <a:latin typeface="Buxton Sketch" panose="030805000005000000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06" y="1481137"/>
            <a:ext cx="3153605" cy="177192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705168" y="3537228"/>
            <a:ext cx="30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https://www.globalethics.org/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88" y="4577041"/>
            <a:ext cx="1182291" cy="22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148591"/>
            <a:ext cx="10515600" cy="1184909"/>
          </a:xfrm>
        </p:spPr>
        <p:txBody>
          <a:bodyPr/>
          <a:lstStyle/>
          <a:p>
            <a:pPr algn="ctr"/>
            <a:r>
              <a:rPr lang="ru-RU" dirty="0" err="1">
                <a:latin typeface="Bookman Old Style" panose="02050604050505020204" pitchFamily="18" charset="0"/>
              </a:rPr>
              <a:t>Ротари</a:t>
            </a:r>
            <a:r>
              <a:rPr lang="ru-RU" dirty="0">
                <a:latin typeface="Bookman Old Style" panose="02050604050505020204" pitchFamily="18" charset="0"/>
              </a:rPr>
              <a:t>-тест (4 вопроса)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88" y="1543804"/>
            <a:ext cx="3735026" cy="4744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88" y="1543804"/>
            <a:ext cx="3289137" cy="493370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18" y="1405454"/>
            <a:ext cx="2739664" cy="5210404"/>
          </a:xfrm>
        </p:spPr>
      </p:pic>
    </p:spTree>
    <p:extLst>
      <p:ext uri="{BB962C8B-B14F-4D97-AF65-F5344CB8AC3E}">
        <p14:creationId xmlns:p14="http://schemas.microsoft.com/office/powerpoint/2010/main" val="7813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5" y="156173"/>
            <a:ext cx="7468877" cy="654565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242" y="0"/>
            <a:ext cx="458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546893"/>
            <a:ext cx="3619500" cy="809625"/>
          </a:xfr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39130" y="1774952"/>
            <a:ext cx="11096625" cy="453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Правильное 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vs.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неправильное? </a:t>
            </a:r>
            <a:r>
              <a:rPr lang="ru-RU" sz="3600" dirty="0">
                <a:latin typeface="Buxton Sketch" panose="03080500000500000004" pitchFamily="66" charset="0"/>
              </a:rPr>
              <a:t>Правильное </a:t>
            </a:r>
            <a:r>
              <a:rPr lang="en-US" sz="3600" dirty="0">
                <a:latin typeface="Buxton Sketch" panose="03080500000500000004" pitchFamily="66" charset="0"/>
              </a:rPr>
              <a:t>vs.</a:t>
            </a:r>
            <a:r>
              <a:rPr lang="ru-RU" sz="3600" dirty="0">
                <a:latin typeface="Buxton Sketch" panose="03080500000500000004" pitchFamily="66" charset="0"/>
              </a:rPr>
              <a:t> правильное? </a:t>
            </a:r>
            <a:endParaRPr lang="ru-RU" sz="3600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Этическая дилемма – выбор между двумя правами (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rights</a:t>
            </a:r>
            <a:r>
              <a:rPr lang="en-US" sz="3600" dirty="0">
                <a:latin typeface="Buxton Sketch" panose="03080500000500000004" pitchFamily="66" charset="0"/>
              </a:rPr>
              <a:t>)</a:t>
            </a: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Это легально? Буду ли чувствовать вину?</a:t>
            </a:r>
            <a:endParaRPr lang="en-US" sz="3200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Знаю ли я, что нужно делать?</a:t>
            </a: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Необходимо определить тип этической дилеммы: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3600" dirty="0">
                <a:latin typeface="Buxton Sketch" panose="03080500000500000004" pitchFamily="66" charset="0"/>
              </a:rPr>
              <a:t>истина </a:t>
            </a:r>
            <a:r>
              <a:rPr lang="en-US" sz="3600" dirty="0">
                <a:latin typeface="Buxton Sketch" panose="03080500000500000004" pitchFamily="66" charset="0"/>
              </a:rPr>
              <a:t>vs. </a:t>
            </a:r>
            <a:r>
              <a:rPr lang="ru-RU" sz="3600" dirty="0">
                <a:latin typeface="Buxton Sketch" panose="03080500000500000004" pitchFamily="66" charset="0"/>
              </a:rPr>
              <a:t>лояльность (?)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4080" y="4937651"/>
            <a:ext cx="5520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индивид </a:t>
            </a:r>
            <a:r>
              <a:rPr lang="en-US" sz="3600" dirty="0">
                <a:latin typeface="Buxton Sketch" panose="03080500000500000004" pitchFamily="66" charset="0"/>
              </a:rPr>
              <a:t>vs. </a:t>
            </a:r>
            <a:r>
              <a:rPr lang="ru-RU" sz="3600" dirty="0">
                <a:latin typeface="Buxton Sketch" panose="03080500000500000004" pitchFamily="66" charset="0"/>
              </a:rPr>
              <a:t>сообщество (?)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678782"/>
            <a:ext cx="6936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справедливость </a:t>
            </a:r>
            <a:r>
              <a:rPr lang="en-US" sz="3600" dirty="0">
                <a:latin typeface="Buxton Sketch" panose="03080500000500000004" pitchFamily="66" charset="0"/>
              </a:rPr>
              <a:t>vs. </a:t>
            </a:r>
            <a:r>
              <a:rPr lang="ru-RU" sz="3600" dirty="0">
                <a:latin typeface="Buxton Sketch" panose="03080500000500000004" pitchFamily="66" charset="0"/>
              </a:rPr>
              <a:t>сострадание (?)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51402" y="5696837"/>
            <a:ext cx="5234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Истина </a:t>
            </a:r>
            <a:r>
              <a:rPr lang="en-US" sz="3600" dirty="0">
                <a:latin typeface="Buxton Sketch" panose="03080500000500000004" pitchFamily="66" charset="0"/>
              </a:rPr>
              <a:t>vs. </a:t>
            </a:r>
            <a:r>
              <a:rPr lang="ru-RU" sz="3600" dirty="0">
                <a:latin typeface="Buxton Sketch" panose="03080500000500000004" pitchFamily="66" charset="0"/>
              </a:rPr>
              <a:t>лояльность (?)</a:t>
            </a:r>
          </a:p>
        </p:txBody>
      </p:sp>
    </p:spTree>
    <p:extLst>
      <p:ext uri="{BB962C8B-B14F-4D97-AF65-F5344CB8AC3E}">
        <p14:creationId xmlns:p14="http://schemas.microsoft.com/office/powerpoint/2010/main" val="239024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Альтернативные подходы и классические философские подходы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1843088"/>
            <a:ext cx="10658475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u="sng" dirty="0">
                <a:latin typeface="Buxton Sketch" panose="03080500000500000004" pitchFamily="66" charset="0"/>
              </a:rPr>
              <a:t>Virtue Ethics</a:t>
            </a:r>
            <a:r>
              <a:rPr lang="ru-RU" sz="3600" u="sng" dirty="0">
                <a:latin typeface="Buxton Sketch" panose="03080500000500000004" pitchFamily="66" charset="0"/>
              </a:rPr>
              <a:t>: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 Как поступил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бы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 «добродетельный» человек?</a:t>
            </a:r>
          </a:p>
          <a:p>
            <a:pPr>
              <a:lnSpc>
                <a:spcPct val="100000"/>
              </a:lnSpc>
            </a:pPr>
            <a:r>
              <a:rPr lang="en-US" sz="3600" u="sng" dirty="0">
                <a:solidFill>
                  <a:schemeClr val="accent1"/>
                </a:solidFill>
                <a:latin typeface="Buxton Sketch" panose="03080500000500000004" pitchFamily="66" charset="0"/>
              </a:rPr>
              <a:t>Utilitarianism</a:t>
            </a:r>
            <a:r>
              <a:rPr lang="ru-RU" sz="3600" dirty="0">
                <a:latin typeface="Buxton Sketch" panose="03080500000500000004" pitchFamily="66" charset="0"/>
              </a:rPr>
              <a:t>: Наилучшее благо для наибольшего числа людей</a:t>
            </a:r>
            <a:endParaRPr lang="en-US" sz="3600" dirty="0">
              <a:latin typeface="Buxton Sketch" panose="030805000005000000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u="sng" dirty="0">
                <a:latin typeface="Buxton Sketch" panose="03080500000500000004" pitchFamily="66" charset="0"/>
              </a:rPr>
              <a:t>Deontology</a:t>
            </a:r>
            <a:r>
              <a:rPr lang="ru-RU" sz="3600" dirty="0">
                <a:latin typeface="Buxton Sketch" panose="03080500000500000004" pitchFamily="66" charset="0"/>
              </a:rPr>
              <a:t>: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«Поступай так, чтобы максима твоей воли могла в то же время иметь силу принципа всеобщего законодательства» </a:t>
            </a:r>
            <a:r>
              <a:rPr lang="ru-RU" sz="3600" dirty="0">
                <a:latin typeface="Buxton Sketch" panose="03080500000500000004" pitchFamily="66" charset="0"/>
              </a:rPr>
              <a:t>(Категорический императив Канта)</a:t>
            </a: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3600" u="sng" dirty="0">
                <a:latin typeface="Buxton Sketch" panose="03080500000500000004" pitchFamily="66" charset="0"/>
              </a:rPr>
              <a:t>The Golden Rule</a:t>
            </a:r>
            <a:r>
              <a:rPr lang="ru-RU" sz="3600" u="sng" dirty="0">
                <a:latin typeface="Buxton Sketch" panose="03080500000500000004" pitchFamily="66" charset="0"/>
              </a:rPr>
              <a:t>:</a:t>
            </a:r>
            <a:r>
              <a:rPr lang="ru-RU" sz="3600" dirty="0">
                <a:latin typeface="Buxton Sketch" panose="03080500000500000004" pitchFamily="66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Поступай по отношению к другим так, как ты хочешь, чтобы они поступали по отношению к тебе!</a:t>
            </a:r>
            <a:r>
              <a:rPr lang="ru-RU" sz="4000" dirty="0">
                <a:solidFill>
                  <a:schemeClr val="accent1"/>
                </a:solidFill>
                <a:latin typeface="Buxton Sketch" panose="03080500000500000004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36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21" y="5179472"/>
            <a:ext cx="3181350" cy="14382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На пути к собственной модели принятия решений…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8266"/>
            <a:ext cx="10748356" cy="4670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вопрос (не)правильного поведения или </a:t>
            </a:r>
            <a:r>
              <a:rPr lang="ru-RU" sz="3600" u="sng" dirty="0">
                <a:solidFill>
                  <a:schemeClr val="accent1"/>
                </a:solidFill>
                <a:latin typeface="Buxton Sketch" panose="03080500000500000004" pitchFamily="66" charset="0"/>
              </a:rPr>
              <a:t>этическая дилемма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Необходимо определить тип этической дилеммы:</a:t>
            </a:r>
          </a:p>
          <a:p>
            <a:pPr>
              <a:lnSpc>
                <a:spcPct val="110000"/>
              </a:lnSpc>
            </a:pP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10000"/>
              </a:lnSpc>
            </a:pP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Универсальные человеческие ценности (!?!) </a:t>
            </a:r>
          </a:p>
          <a:p>
            <a:pPr>
              <a:lnSpc>
                <a:spcPct val="11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Проанализируй собственные (групповые) ценности и цели!</a:t>
            </a:r>
          </a:p>
          <a:p>
            <a:pPr>
              <a:lnSpc>
                <a:spcPct val="11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Рассмотри проблему с разных сторон !</a:t>
            </a:r>
            <a:endParaRPr lang="ru-RU" sz="3600" dirty="0">
              <a:latin typeface="Buxton Sketch" panose="03080500000500000004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8736" y="3097983"/>
            <a:ext cx="9760630" cy="1121447"/>
            <a:chOff x="145357" y="4887644"/>
            <a:chExt cx="10231989" cy="9586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22394" y="4887644"/>
              <a:ext cx="4654952" cy="447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индивид </a:t>
              </a:r>
              <a:r>
                <a:rPr lang="en-US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vs. </a:t>
              </a: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сообщество (?)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5357" y="5399052"/>
              <a:ext cx="5808723" cy="447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справедливость </a:t>
              </a:r>
              <a:r>
                <a:rPr lang="en-US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vs. </a:t>
              </a: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сострадание (?)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30045" y="5393964"/>
              <a:ext cx="4387899" cy="447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lnSpc>
                  <a:spcPct val="100000"/>
                </a:lnSpc>
              </a:pP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истина </a:t>
              </a:r>
              <a:r>
                <a:rPr lang="en-US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vs. </a:t>
              </a: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лояльность (?)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56823" y="4946678"/>
              <a:ext cx="4387899" cy="447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истина </a:t>
              </a:r>
              <a:r>
                <a:rPr lang="en-US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vs. </a:t>
              </a:r>
              <a:r>
                <a:rPr lang="ru-RU" sz="2800" dirty="0">
                  <a:solidFill>
                    <a:schemeClr val="accent1"/>
                  </a:solidFill>
                  <a:latin typeface="Buxton Sketch" panose="03080500000500000004" pitchFamily="66" charset="0"/>
                </a:rPr>
                <a:t>лояльность (?)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2" y="5554163"/>
            <a:ext cx="1722281" cy="11461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79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17" y="33655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Подводя итоги,..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547812"/>
            <a:ext cx="11201400" cy="4500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классические и альтернативные модели принятия решений (∞);</a:t>
            </a:r>
          </a:p>
          <a:p>
            <a:r>
              <a:rPr lang="ru-RU" sz="3600" dirty="0">
                <a:latin typeface="Buxton Sketch" panose="03080500000500000004" pitchFamily="66" charset="0"/>
              </a:rPr>
              <a:t>выбор между </a:t>
            </a:r>
            <a:r>
              <a:rPr lang="ru-RU" sz="3600" dirty="0">
                <a:latin typeface="Buxton Sketch" panose="03080500000500000004" pitchFamily="66" charset="0"/>
              </a:rPr>
              <a:t>добром и злом  (</a:t>
            </a:r>
            <a:r>
              <a:rPr lang="ru-RU" sz="3600" dirty="0">
                <a:latin typeface="Buxton Sketch" panose="03080500000500000004" pitchFamily="66" charset="0"/>
              </a:rPr>
              <a:t>правильным и неправильным) – это не этическая дилемма!</a:t>
            </a:r>
          </a:p>
          <a:p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Одна голова хорошо, а две – лучше!</a:t>
            </a:r>
          </a:p>
          <a:p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Как построить собственную модель?!.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104633" y="4764484"/>
            <a:ext cx="10192284" cy="2093516"/>
            <a:chOff x="600075" y="4786355"/>
            <a:chExt cx="10192284" cy="20935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" y="4806037"/>
              <a:ext cx="2218552" cy="170297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63231" y="6509010"/>
              <a:ext cx="2092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u="sng" dirty="0">
                  <a:solidFill>
                    <a:schemeClr val="tx2"/>
                  </a:solidFill>
                  <a:latin typeface="Agency FB" panose="020B0503020202020204" pitchFamily="34" charset="0"/>
                </a:rPr>
                <a:t>http://iph.ras.ru/enc.htm</a:t>
              </a:r>
              <a:endParaRPr lang="ru-RU" altLang="ru-RU" u="sng" dirty="0">
                <a:solidFill>
                  <a:schemeClr val="tx2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424" y="4806037"/>
              <a:ext cx="1077831" cy="170297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430146" y="6510539"/>
              <a:ext cx="1939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u="sng" dirty="0"/>
                <a:t>http://lib.tsu.ru/ru</a:t>
              </a:r>
              <a:endParaRPr lang="ru-RU" u="sng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928" y="4806036"/>
              <a:ext cx="1181437" cy="17029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713" y="4806036"/>
              <a:ext cx="1170035" cy="174233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5939556" y="6509009"/>
              <a:ext cx="20969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hlinkClick r:id="rId6"/>
                </a:rPr>
                <a:t>https://archive.org/</a:t>
              </a:r>
              <a:r>
                <a:rPr lang="en-US" dirty="0"/>
                <a:t> </a:t>
              </a:r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406" y="4800255"/>
              <a:ext cx="1140380" cy="172936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036540" y="6509009"/>
              <a:ext cx="27558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hlinkClick r:id="rId8"/>
                </a:rPr>
                <a:t>https://books.google.com/</a:t>
              </a:r>
              <a:r>
                <a:rPr lang="en-US" dirty="0"/>
                <a:t> </a:t>
              </a:r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33756" y="4786355"/>
              <a:ext cx="1155092" cy="1742334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69" y="290035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ПРОБЛЕМЫ</a:t>
            </a:r>
            <a:r>
              <a:rPr lang="en-US" dirty="0">
                <a:latin typeface="Bookman Old Style" panose="02050604050505020204" pitchFamily="18" charset="0"/>
              </a:rPr>
              <a:t> –</a:t>
            </a:r>
            <a:r>
              <a:rPr lang="ru-RU" dirty="0">
                <a:latin typeface="Bookman Old Style" panose="02050604050505020204" pitchFamily="18" charset="0"/>
              </a:rPr>
              <a:t>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78231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latin typeface="Buxton Sketch" panose="03080500000500000004" pitchFamily="66" charset="0"/>
                <a:ea typeface="+mj-ea"/>
                <a:cs typeface="+mj-cs"/>
              </a:rPr>
              <a:t>Что такое этика?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  <a:ea typeface="+mj-ea"/>
                <a:cs typeface="+mj-cs"/>
              </a:rPr>
              <a:t>Как различить добро и зло, правильное и неправильное поведение?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latin typeface="Buxton Sketch" panose="03080500000500000004" pitchFamily="66" charset="0"/>
                <a:ea typeface="+mj-ea"/>
                <a:cs typeface="+mj-cs"/>
              </a:rPr>
              <a:t>О каких моделях принятия моральных решений идёт речь, зачем они нужны?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  <a:ea typeface="+mj-ea"/>
                <a:cs typeface="+mj-cs"/>
              </a:rPr>
              <a:t>О нравственных предпочтениях не спорят?</a:t>
            </a:r>
            <a:r>
              <a:rPr lang="ru-RU" sz="3600" dirty="0">
                <a:latin typeface="Buxton Sketch" panose="03080500000500000004" pitchFamily="66" charset="0"/>
                <a:ea typeface="+mj-ea"/>
                <a:cs typeface="+mj-cs"/>
              </a:rPr>
              <a:t> 			 О них договариваются!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  <a:ea typeface="+mj-ea"/>
                <a:cs typeface="+mj-cs"/>
              </a:rPr>
              <a:t>Как решать этические дилеммы?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ru-RU" sz="3600" dirty="0">
                <a:latin typeface="Buxton Sketch" panose="03080500000500000004" pitchFamily="66" charset="0"/>
                <a:ea typeface="+mj-ea"/>
                <a:cs typeface="+mj-cs"/>
              </a:rPr>
              <a:t>Ну и что дальше?..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75" y="4713360"/>
            <a:ext cx="2587484" cy="18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92" y="840810"/>
            <a:ext cx="3418907" cy="51625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7" y="1381124"/>
            <a:ext cx="7180180" cy="40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9"/>
            <a:ext cx="3257838" cy="2160215"/>
          </a:xfr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42468" y="509826"/>
            <a:ext cx="7924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Buxton Sketch" panose="03080500000500000004" pitchFamily="66" charset="0"/>
              </a:rPr>
              <a:t>ЭТИКА</a:t>
            </a:r>
            <a:r>
              <a:rPr lang="ru-RU" sz="2800" dirty="0">
                <a:solidFill>
                  <a:srgbClr val="000000"/>
                </a:solidFill>
                <a:latin typeface="Buxton Sketch" panose="03080500000500000004" pitchFamily="66" charset="0"/>
              </a:rPr>
              <a:t> (греч. </a:t>
            </a:r>
            <a:r>
              <a:rPr lang="ru-RU" sz="2800" dirty="0" err="1">
                <a:solidFill>
                  <a:srgbClr val="000000"/>
                </a:solidFill>
                <a:latin typeface="Buxton Sketch" panose="03080500000500000004" pitchFamily="66" charset="0"/>
              </a:rPr>
              <a:t>ἠϑικά</a:t>
            </a:r>
            <a:r>
              <a:rPr lang="ru-RU" sz="2800" dirty="0">
                <a:solidFill>
                  <a:srgbClr val="000000"/>
                </a:solidFill>
                <a:latin typeface="Buxton Sketch" panose="03080500000500000004" pitchFamily="66" charset="0"/>
              </a:rPr>
              <a:t>, от </a:t>
            </a:r>
            <a:r>
              <a:rPr lang="ru-RU" sz="2800" dirty="0" err="1">
                <a:solidFill>
                  <a:srgbClr val="000000"/>
                </a:solidFill>
                <a:latin typeface="Buxton Sketch" panose="03080500000500000004" pitchFamily="66" charset="0"/>
              </a:rPr>
              <a:t>ηϑικός</a:t>
            </a:r>
            <a:r>
              <a:rPr lang="ru-RU" sz="2800" dirty="0">
                <a:solidFill>
                  <a:srgbClr val="000000"/>
                </a:solidFill>
                <a:latin typeface="Buxton Sketch" panose="03080500000500000004" pitchFamily="66" charset="0"/>
              </a:rPr>
              <a:t> – относящийся к нраву, характеру; лат. </a:t>
            </a:r>
            <a:r>
              <a:rPr lang="ru-RU" sz="2800" dirty="0" err="1">
                <a:solidFill>
                  <a:srgbClr val="000000"/>
                </a:solidFill>
                <a:latin typeface="Buxton Sketch" panose="03080500000500000004" pitchFamily="66" charset="0"/>
              </a:rPr>
              <a:t>ethica</a:t>
            </a:r>
            <a:r>
              <a:rPr lang="ru-RU" sz="2800" dirty="0">
                <a:solidFill>
                  <a:srgbClr val="000000"/>
                </a:solidFill>
                <a:latin typeface="Buxton Sketch" panose="03080500000500000004" pitchFamily="66" charset="0"/>
              </a:rPr>
              <a:t>) – практическая философия, наука о </a:t>
            </a:r>
            <a:r>
              <a:rPr lang="ru-RU" sz="2800" b="1" i="1" u="sng" dirty="0">
                <a:solidFill>
                  <a:schemeClr val="accent6"/>
                </a:solidFill>
                <a:latin typeface="Buxton Sketch" panose="03080500000500000004" pitchFamily="66" charset="0"/>
              </a:rPr>
              <a:t>морали</a:t>
            </a:r>
            <a:r>
              <a:rPr lang="ru-RU" sz="2800" i="1" dirty="0">
                <a:solidFill>
                  <a:srgbClr val="000000"/>
                </a:solidFill>
                <a:latin typeface="Buxton Sketch" panose="03080500000500000004" pitchFamily="66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Buxton Sketch" panose="03080500000500000004" pitchFamily="66" charset="0"/>
              </a:rPr>
              <a:t>(нравственности).</a:t>
            </a:r>
            <a:endParaRPr lang="ru-RU" sz="2800" dirty="0">
              <a:latin typeface="Buxton Sketch" panose="030805000005000000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8468" y="2307675"/>
            <a:ext cx="5000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Новая философская энциклопедия: в 4 тт. – М.: Мысль, 2010.  </a:t>
            </a:r>
          </a:p>
          <a:p>
            <a:pPr algn="ctr"/>
            <a:r>
              <a:rPr lang="en-US" altLang="ru-RU" sz="2000" u="sng" dirty="0">
                <a:solidFill>
                  <a:schemeClr val="tx2"/>
                </a:solidFill>
                <a:latin typeface="Agency FB" panose="020B0503020202020204" pitchFamily="34" charset="0"/>
              </a:rPr>
              <a:t>http://iph.ras.ru/enc.htm</a:t>
            </a:r>
            <a:endParaRPr lang="ru-RU" altLang="ru-RU" sz="2000" u="sng" dirty="0">
              <a:solidFill>
                <a:schemeClr val="tx2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7416507" y="-1970364"/>
            <a:ext cx="232795" cy="7867653"/>
          </a:xfrm>
          <a:prstGeom prst="righ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57" y="2234287"/>
            <a:ext cx="2218552" cy="17029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432381"/>
            <a:ext cx="3299928" cy="17572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11" y="4276726"/>
            <a:ext cx="3341096" cy="233683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Стрелка: изогнутая влево 4"/>
          <p:cNvSpPr/>
          <p:nvPr/>
        </p:nvSpPr>
        <p:spPr>
          <a:xfrm>
            <a:off x="3604140" y="2088247"/>
            <a:ext cx="376046" cy="1849013"/>
          </a:xfrm>
          <a:prstGeom prst="curvedLeftArrow">
            <a:avLst>
              <a:gd name="adj1" fmla="val 15351"/>
              <a:gd name="adj2" fmla="val 62000"/>
              <a:gd name="adj3" fmla="val 2261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7" y="4276726"/>
            <a:ext cx="2470186" cy="247018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4" name="TextBox 13"/>
          <p:cNvSpPr txBox="1"/>
          <p:nvPr/>
        </p:nvSpPr>
        <p:spPr>
          <a:xfrm>
            <a:off x="4071953" y="3659092"/>
            <a:ext cx="44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gradFill>
                  <a:gsLst>
                    <a:gs pos="0">
                      <a:srgbClr val="FF0000"/>
                    </a:gs>
                    <a:gs pos="74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6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Этические дилеммы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7838" y="4402651"/>
            <a:ext cx="5095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Buxton Sketch" panose="03080500000500000004" pitchFamily="66" charset="0"/>
              </a:rPr>
              <a:t>Добро </a:t>
            </a:r>
            <a:r>
              <a:rPr lang="en-US" sz="2800" dirty="0">
                <a:latin typeface="Buxton Sketch" panose="03080500000500000004" pitchFamily="66" charset="0"/>
              </a:rPr>
              <a:t>vs. </a:t>
            </a:r>
            <a:r>
              <a:rPr lang="ru-RU" sz="2800" dirty="0">
                <a:latin typeface="Buxton Sketch" panose="03080500000500000004" pitchFamily="66" charset="0"/>
              </a:rPr>
              <a:t>зло 	     (добродетель </a:t>
            </a:r>
            <a:r>
              <a:rPr lang="en-US" sz="2800" dirty="0">
                <a:latin typeface="Buxton Sketch" panose="03080500000500000004" pitchFamily="66" charset="0"/>
              </a:rPr>
              <a:t>vs.</a:t>
            </a:r>
            <a:r>
              <a:rPr lang="ru-RU" sz="2800" dirty="0">
                <a:latin typeface="Buxton Sketch" panose="03080500000500000004" pitchFamily="66" charset="0"/>
              </a:rPr>
              <a:t> порок)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Buxton Sketch" panose="03080500000500000004" pitchFamily="66" charset="0"/>
              </a:rPr>
              <a:t>Правильное </a:t>
            </a:r>
            <a:r>
              <a:rPr lang="en-US" sz="2800" dirty="0">
                <a:latin typeface="Buxton Sketch" panose="03080500000500000004" pitchFamily="66" charset="0"/>
              </a:rPr>
              <a:t>vs</a:t>
            </a:r>
            <a:r>
              <a:rPr lang="ru-RU" sz="2800" dirty="0">
                <a:latin typeface="Buxton Sketch" panose="03080500000500000004" pitchFamily="66" charset="0"/>
              </a:rPr>
              <a:t>.</a:t>
            </a:r>
            <a:r>
              <a:rPr lang="en-US" sz="2800" dirty="0">
                <a:latin typeface="Buxton Sketch" panose="03080500000500000004" pitchFamily="66" charset="0"/>
              </a:rPr>
              <a:t> </a:t>
            </a:r>
            <a:r>
              <a:rPr lang="ru-RU" sz="2800" dirty="0">
                <a:latin typeface="Buxton Sketch" panose="03080500000500000004" pitchFamily="66" charset="0"/>
              </a:rPr>
              <a:t>неправильное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Buxton Sketch" panose="03080500000500000004" pitchFamily="66" charset="0"/>
              </a:rPr>
              <a:t>…</a:t>
            </a:r>
          </a:p>
        </p:txBody>
      </p:sp>
      <p:sp>
        <p:nvSpPr>
          <p:cNvPr id="18" name="Стрелка: изогнутая вправо 17"/>
          <p:cNvSpPr/>
          <p:nvPr/>
        </p:nvSpPr>
        <p:spPr>
          <a:xfrm>
            <a:off x="3155316" y="4276726"/>
            <a:ext cx="273967" cy="2200274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56" y="5992595"/>
            <a:ext cx="501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>
                      <a:alpha val="58000"/>
                    </a:schemeClr>
                  </a:glow>
                </a:effectLst>
                <a:latin typeface="Gabriola" panose="04040605051002020D02" pitchFamily="82" charset="0"/>
              </a:rPr>
              <a:t>Система моральных ценностей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10947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5" grpId="0" animBg="1"/>
      <p:bldP spid="14" grpId="0"/>
      <p:bldP spid="15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557" y="3445904"/>
            <a:ext cx="6171609" cy="3050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КЛАССИЧЕСКАЯ НОРМАТИВНАЯ ЭТИКА</a:t>
            </a:r>
            <a:br>
              <a:rPr lang="ru-RU" sz="3600" dirty="0"/>
            </a:br>
            <a:r>
              <a:rPr lang="ru-RU" sz="3200" dirty="0"/>
              <a:t>исследует стандарты (не)правильности действий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1965452"/>
            <a:ext cx="10563225" cy="4530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Этика добродетели (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Virtue Ethics)</a:t>
            </a:r>
            <a:endParaRPr lang="ru-RU" sz="3600" dirty="0">
              <a:solidFill>
                <a:schemeClr val="accent1"/>
              </a:solidFill>
              <a:latin typeface="Buxton Sketch" panose="03080500000500000004" pitchFamily="66" charset="0"/>
            </a:endParaRPr>
          </a:p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Гедонизм / </a:t>
            </a:r>
            <a:r>
              <a:rPr lang="ru-RU" sz="3600" dirty="0" err="1">
                <a:latin typeface="Buxton Sketch" panose="03080500000500000004" pitchFamily="66" charset="0"/>
              </a:rPr>
              <a:t>Евдемонизм</a:t>
            </a:r>
            <a:r>
              <a:rPr lang="en-US" sz="3600" dirty="0">
                <a:latin typeface="Buxton Sketch" panose="03080500000500000004" pitchFamily="66" charset="0"/>
              </a:rPr>
              <a:t> (Hedonism / </a:t>
            </a:r>
            <a:r>
              <a:rPr lang="en-US" sz="3600" dirty="0" err="1">
                <a:latin typeface="Buxton Sketch" panose="03080500000500000004" pitchFamily="66" charset="0"/>
              </a:rPr>
              <a:t>Eudaemonism</a:t>
            </a:r>
            <a:r>
              <a:rPr lang="en-US" sz="3600" dirty="0"/>
              <a:t>)</a:t>
            </a: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3600" dirty="0" err="1">
                <a:solidFill>
                  <a:schemeClr val="accent1"/>
                </a:solidFill>
                <a:latin typeface="Buxton Sketch" panose="03080500000500000004" pitchFamily="66" charset="0"/>
              </a:rPr>
              <a:t>Консеквенциализм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 / Утилитаризм 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                </a:t>
            </a: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(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Consequentialism / Utilitarianism)</a:t>
            </a:r>
          </a:p>
          <a:p>
            <a:pPr lvl="1">
              <a:lnSpc>
                <a:spcPct val="100000"/>
              </a:lnSpc>
            </a:pPr>
            <a:r>
              <a:rPr lang="ru-RU" sz="3600" dirty="0">
                <a:latin typeface="Buxton Sketch" panose="03080500000500000004" pitchFamily="66" charset="0"/>
              </a:rPr>
              <a:t>Деонтология </a:t>
            </a:r>
            <a:r>
              <a:rPr lang="en-US" sz="3600" dirty="0">
                <a:latin typeface="Buxton Sketch" panose="03080500000500000004" pitchFamily="66" charset="0"/>
              </a:rPr>
              <a:t>(Deontology)</a:t>
            </a:r>
            <a:endParaRPr lang="ru-RU" sz="3600" dirty="0">
              <a:latin typeface="Buxton Sketch" panose="03080500000500000004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Золотое правило морали		</a:t>
            </a:r>
            <a:r>
              <a:rPr lang="en-US" sz="3600" dirty="0">
                <a:solidFill>
                  <a:schemeClr val="accent1"/>
                </a:solidFill>
                <a:latin typeface="Buxton Sketch" panose="03080500000500000004" pitchFamily="66" charset="0"/>
              </a:rPr>
              <a:t>					(The Golden Rule)</a:t>
            </a:r>
            <a:endParaRPr lang="ru-RU" sz="3600" dirty="0">
              <a:solidFill>
                <a:schemeClr val="accent1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42" y="824496"/>
            <a:ext cx="3539670" cy="1261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0" y="-1448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Этика добродетели (</a:t>
            </a:r>
            <a:r>
              <a:rPr lang="en-US" sz="3600" dirty="0">
                <a:latin typeface="Bookman Old Style" panose="02050604050505020204" pitchFamily="18" charset="0"/>
              </a:rPr>
              <a:t>Virtue Ethics)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3705564"/>
            <a:ext cx="9505950" cy="336224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uxton Sketch" panose="03080500000500000004" pitchFamily="66" charset="0"/>
              </a:rPr>
              <a:t>Люди будут поступать правильно, если будут знать, что такое добро. </a:t>
            </a:r>
          </a:p>
          <a:p>
            <a:r>
              <a:rPr lang="ru-RU" sz="3200" dirty="0">
                <a:solidFill>
                  <a:schemeClr val="accent1"/>
                </a:solidFill>
                <a:latin typeface="Buxton Sketch" panose="03080500000500000004" pitchFamily="66" charset="0"/>
              </a:rPr>
              <a:t>«</a:t>
            </a:r>
            <a:r>
              <a:rPr lang="ru-RU" sz="3200" u="sng" dirty="0">
                <a:solidFill>
                  <a:schemeClr val="accent1"/>
                </a:solidFill>
                <a:latin typeface="Buxton Sketch" panose="03080500000500000004" pitchFamily="66" charset="0"/>
              </a:rPr>
              <a:t>Добродетель</a:t>
            </a:r>
            <a:r>
              <a:rPr lang="ru-RU" sz="3200" dirty="0">
                <a:solidFill>
                  <a:schemeClr val="accent1"/>
                </a:solidFill>
                <a:latin typeface="Buxton Sketch" panose="03080500000500000004" pitchFamily="66" charset="0"/>
              </a:rPr>
              <a:t> – это способность поступать наилучшим образом во всем, что касается удовольствий и страданий, а порочность – это ее противоположность» </a:t>
            </a:r>
            <a:r>
              <a:rPr lang="ru-RU" sz="3200" b="1" dirty="0">
                <a:latin typeface="Buxton Sketch" panose="03080500000500000004" pitchFamily="66" charset="0"/>
              </a:rPr>
              <a:t>(</a:t>
            </a:r>
            <a:r>
              <a:rPr lang="ru-RU" sz="3200" b="1" i="1" dirty="0" err="1">
                <a:latin typeface="Buxton Sketch" panose="03080500000500000004" pitchFamily="66" charset="0"/>
              </a:rPr>
              <a:t>Никомахова</a:t>
            </a:r>
            <a:r>
              <a:rPr lang="ru-RU" sz="3200" b="1" i="1" dirty="0">
                <a:latin typeface="Buxton Sketch" panose="03080500000500000004" pitchFamily="66" charset="0"/>
              </a:rPr>
              <a:t> этика</a:t>
            </a:r>
            <a:r>
              <a:rPr lang="ru-RU" sz="3200" b="1" dirty="0">
                <a:latin typeface="Buxton Sketch" panose="03080500000500000004" pitchFamily="66" charset="0"/>
              </a:rPr>
              <a:t>)</a:t>
            </a:r>
          </a:p>
          <a:p>
            <a:endParaRPr lang="ru-RU" sz="3200" dirty="0">
              <a:latin typeface="Buxton Sketch" panose="030805000005000000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1044575"/>
            <a:ext cx="1714500" cy="2190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57175"/>
            <a:ext cx="1524000" cy="18288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59" y="935118"/>
            <a:ext cx="4421983" cy="980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2800" dirty="0">
                <a:solidFill>
                  <a:schemeClr val="accent1"/>
                </a:solidFill>
              </a:rPr>
              <a:t>«Добродетель есть знание»  </a:t>
            </a:r>
            <a:r>
              <a:rPr lang="ru-RU" sz="2800" dirty="0">
                <a:solidFill>
                  <a:schemeClr val="accent1"/>
                </a:solidFill>
              </a:rPr>
              <a:t>Сократ (5-4 вв. до н.э.)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3454340"/>
            <a:ext cx="1905000" cy="3009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285" y="2121988"/>
            <a:ext cx="4879183" cy="125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2800" dirty="0">
                <a:solidFill>
                  <a:schemeClr val="accent1"/>
                </a:solidFill>
              </a:rPr>
              <a:t>«Счастье – деятельность души в полноте добродетели»         Аристотель (4 в. </a:t>
            </a:r>
            <a:r>
              <a:rPr lang="ru-RU" sz="2800" dirty="0">
                <a:solidFill>
                  <a:schemeClr val="accent1"/>
                </a:solidFill>
              </a:rPr>
              <a:t>до н.э.) </a:t>
            </a:r>
            <a:endParaRPr lang="ru-RU" sz="2800" dirty="0">
              <a:solidFill>
                <a:schemeClr val="accent1"/>
              </a:solidFill>
            </a:endParaRPr>
          </a:p>
          <a:p>
            <a:pPr>
              <a:spcBef>
                <a:spcPts val="1000"/>
              </a:spcBef>
            </a:pP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2250" y="53866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2" y="2032105"/>
            <a:ext cx="2036472" cy="1595504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7" y="2260681"/>
            <a:ext cx="2077837" cy="113835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3634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318" y="38913"/>
            <a:ext cx="6927057" cy="12374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Гедонизм / </a:t>
            </a:r>
            <a:r>
              <a:rPr lang="ru-RU" sz="3600" dirty="0" err="1">
                <a:latin typeface="Bookman Old Style" panose="02050604050505020204" pitchFamily="18" charset="0"/>
              </a:rPr>
              <a:t>Евдемонизм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05" y="2405228"/>
            <a:ext cx="11727719" cy="414813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uxton Sketch" panose="03080500000500000004" pitchFamily="66" charset="0"/>
              </a:rPr>
              <a:t>Максимизация удовольствия и минимизация страданий</a:t>
            </a:r>
            <a:r>
              <a:rPr lang="en-US" sz="3200" dirty="0">
                <a:latin typeface="Buxton Sketch" panose="03080500000500000004" pitchFamily="66" charset="0"/>
              </a:rPr>
              <a:t>.</a:t>
            </a:r>
            <a:endParaRPr lang="ru-RU" sz="3200" dirty="0">
              <a:latin typeface="Buxton Sketch" panose="03080500000500000004" pitchFamily="66" charset="0"/>
            </a:endParaRPr>
          </a:p>
          <a:p>
            <a:pPr lvl="1"/>
            <a:r>
              <a:rPr lang="ru-RU" sz="3200" dirty="0">
                <a:solidFill>
                  <a:schemeClr val="accent1"/>
                </a:solidFill>
                <a:latin typeface="Buxton Sketch" panose="03080500000500000004" pitchFamily="66" charset="0"/>
              </a:rPr>
              <a:t>Эгоистический гедонизм (личное удовольствие) и 	универсалистский гедонизм (общее счастье).</a:t>
            </a:r>
          </a:p>
          <a:p>
            <a:r>
              <a:rPr lang="ru-RU" dirty="0"/>
              <a:t>Эпикур (4-3 вв. до н.э.): «Правильно понятое удовольствие 	совпадает с добродетелью». </a:t>
            </a:r>
          </a:p>
          <a:p>
            <a:r>
              <a:rPr lang="ru-RU" sz="3200" dirty="0">
                <a:solidFill>
                  <a:schemeClr val="accent1"/>
                </a:solidFill>
                <a:latin typeface="Buxton Sketch" panose="03080500000500000004" pitchFamily="66" charset="0"/>
              </a:rPr>
              <a:t>Действительное благо – не чувственные удовольствия, а возвышенные наслаждения души, приводящие к состоянию </a:t>
            </a:r>
            <a:r>
              <a:rPr lang="ru-RU" sz="3200" b="1" i="1" dirty="0">
                <a:latin typeface="Buxton Sketch" panose="03080500000500000004" pitchFamily="66" charset="0"/>
              </a:rPr>
              <a:t>атараксии</a:t>
            </a:r>
            <a:r>
              <a:rPr lang="ru-RU" sz="3200" dirty="0">
                <a:solidFill>
                  <a:schemeClr val="accent1"/>
                </a:solidFill>
                <a:latin typeface="Buxton Sketch" panose="03080500000500000004" pitchFamily="66" charset="0"/>
              </a:rPr>
              <a:t> (безмятежность и невозмутимость). </a:t>
            </a:r>
            <a:r>
              <a:rPr lang="ru-RU" sz="3200" dirty="0">
                <a:latin typeface="Buxton Sketch" panose="03080500000500000004" pitchFamily="66" charset="0"/>
              </a:rPr>
              <a:t>Величайшее добро – это благоразумие, к которому можно прийти через умеренность и предосторожность.</a:t>
            </a:r>
            <a:r>
              <a:rPr lang="ru-RU" sz="3600" dirty="0">
                <a:latin typeface="Buxton Sketch" panose="03080500000500000004" pitchFamily="66" charset="0"/>
              </a:rPr>
              <a:t> </a:t>
            </a:r>
          </a:p>
          <a:p>
            <a:endParaRPr lang="ru-RU" sz="3200" dirty="0">
              <a:latin typeface="Buxton Sketch" panose="03080500000500000004" pitchFamily="66" charset="0"/>
            </a:endParaRPr>
          </a:p>
          <a:p>
            <a:endParaRPr lang="ru-RU" sz="3200" dirty="0">
              <a:latin typeface="Buxton Sketch" panose="030805000005000000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214312"/>
            <a:ext cx="1990725" cy="229552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16917" y="1098568"/>
            <a:ext cx="7231857" cy="52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2800" dirty="0">
                <a:solidFill>
                  <a:schemeClr val="accent1"/>
                </a:solidFill>
              </a:rPr>
              <a:t>«Ешь, пей и веселись, ибо завтра ты умрешь» </a:t>
            </a:r>
            <a:r>
              <a:rPr lang="ru-RU" sz="2800" dirty="0">
                <a:solidFill>
                  <a:schemeClr val="accent1"/>
                </a:solidFill>
              </a:rPr>
              <a:t>Аристипп из </a:t>
            </a:r>
            <a:r>
              <a:rPr lang="ru-RU" sz="2800" dirty="0" err="1">
                <a:solidFill>
                  <a:schemeClr val="accent1"/>
                </a:solidFill>
              </a:rPr>
              <a:t>Кирен</a:t>
            </a:r>
            <a:r>
              <a:rPr lang="ru-RU" sz="2800" dirty="0">
                <a:solidFill>
                  <a:schemeClr val="accent1"/>
                </a:solidFill>
              </a:rPr>
              <a:t> (5-4 вв. до н.э.)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68" y="415924"/>
            <a:ext cx="2407506" cy="216586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14" y="2685235"/>
            <a:ext cx="1662235" cy="20126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481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9" y="1357167"/>
            <a:ext cx="2777457" cy="5037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4175" y="6424723"/>
            <a:ext cx="209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https://archive.org/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41" y="156838"/>
            <a:ext cx="2767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Бентам, Джереми.</a:t>
            </a:r>
            <a:r>
              <a:rPr lang="en-US" dirty="0"/>
              <a:t> </a:t>
            </a:r>
            <a:r>
              <a:rPr lang="ru-RU" i="1" dirty="0"/>
              <a:t>Введение в основания нравственности и законодательства</a:t>
            </a:r>
            <a:r>
              <a:rPr lang="ru-RU" dirty="0"/>
              <a:t> (1780)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826" y="1411721"/>
            <a:ext cx="3010598" cy="47652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19605" y="6395141"/>
            <a:ext cx="275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https://books.google.com/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13398" y="433836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Милль</a:t>
            </a:r>
            <a:r>
              <a:rPr lang="en-US" dirty="0"/>
              <a:t>, </a:t>
            </a:r>
            <a:r>
              <a:rPr lang="ru-RU" dirty="0"/>
              <a:t>Джон Стюарт</a:t>
            </a:r>
            <a:r>
              <a:rPr lang="en-US" dirty="0"/>
              <a:t>.</a:t>
            </a:r>
          </a:p>
          <a:p>
            <a:pPr algn="ctr"/>
            <a:r>
              <a:rPr lang="ru-RU" i="1" dirty="0"/>
              <a:t>Утилитаризм </a:t>
            </a:r>
            <a:r>
              <a:rPr lang="ru-RU" dirty="0"/>
              <a:t>(1861)</a:t>
            </a:r>
            <a:endParaRPr lang="en-US" i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29" y="481891"/>
            <a:ext cx="1541340" cy="1907600"/>
          </a:xfrm>
          <a:effectLst>
            <a:softEdge rad="762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12" y="4312481"/>
            <a:ext cx="5000332" cy="263771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50711" y="2306970"/>
            <a:ext cx="4000687" cy="8405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Утилитаризм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6976" y="5851733"/>
            <a:ext cx="2698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Buxton Sketch" panose="03080500000500000004" pitchFamily="66" charset="0"/>
              </a:rPr>
              <a:t>Цель оправдывает </a:t>
            </a:r>
          </a:p>
          <a:p>
            <a:r>
              <a:rPr lang="ru-RU" sz="2800" b="1" dirty="0">
                <a:solidFill>
                  <a:srgbClr val="FF0000"/>
                </a:solidFill>
                <a:latin typeface="Buxton Sketch" panose="03080500000500000004" pitchFamily="66" charset="0"/>
              </a:rPr>
              <a:t>средства! (?)</a:t>
            </a:r>
            <a:endParaRPr lang="ru-RU" sz="2800" dirty="0">
              <a:solidFill>
                <a:srgbClr val="FF0000"/>
              </a:solidFill>
              <a:latin typeface="Buxton Sketch" panose="03080500000500000004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37283" y="3401817"/>
            <a:ext cx="5227543" cy="84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Консеквенциализм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2226" y="273628"/>
            <a:ext cx="23799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Buxton Sketch" panose="03080500000500000004" pitchFamily="66" charset="0"/>
              </a:defRPr>
            </a:lvl1pPr>
          </a:lstStyle>
          <a:p>
            <a:pPr algn="ctr"/>
            <a:r>
              <a:rPr lang="ru-RU" b="0" dirty="0">
                <a:solidFill>
                  <a:srgbClr val="FF0000"/>
                </a:solidFill>
              </a:rPr>
              <a:t>Принцип пользы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69" y="357573"/>
            <a:ext cx="2171700" cy="210502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1" name="Стрелка: вниз 20"/>
          <p:cNvSpPr/>
          <p:nvPr/>
        </p:nvSpPr>
        <p:spPr>
          <a:xfrm>
            <a:off x="5873278" y="3109531"/>
            <a:ext cx="228600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73" y="972280"/>
            <a:ext cx="1947862" cy="12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6859" y="0"/>
            <a:ext cx="6927057" cy="123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Деонтология / </a:t>
            </a:r>
            <a:r>
              <a:rPr lang="en-US" sz="3600" dirty="0">
                <a:latin typeface="Bookman Old Style" panose="02050604050505020204" pitchFamily="18" charset="0"/>
              </a:rPr>
              <a:t>Deontology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22" y="282600"/>
            <a:ext cx="3170967" cy="4555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6859" y="1000933"/>
            <a:ext cx="7924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Buxton Sketch" panose="03080500000500000004" pitchFamily="66" charset="0"/>
              </a:rPr>
              <a:t>(от греч. </a:t>
            </a:r>
            <a:r>
              <a:rPr lang="ru-RU" sz="2800" dirty="0" err="1">
                <a:solidFill>
                  <a:schemeClr val="accent1"/>
                </a:solidFill>
                <a:latin typeface="Buxton Sketch" panose="03080500000500000004" pitchFamily="66" charset="0"/>
              </a:rPr>
              <a:t>δέον</a:t>
            </a:r>
            <a:r>
              <a:rPr lang="ru-RU" sz="2800" dirty="0">
                <a:solidFill>
                  <a:schemeClr val="accent1"/>
                </a:solidFill>
                <a:latin typeface="Buxton Sketch" panose="03080500000500000004" pitchFamily="66" charset="0"/>
              </a:rPr>
              <a:t>, родительный падеж </a:t>
            </a:r>
            <a:r>
              <a:rPr lang="ru-RU" sz="2800" dirty="0" err="1">
                <a:solidFill>
                  <a:schemeClr val="accent1"/>
                </a:solidFill>
                <a:latin typeface="Buxton Sketch" panose="03080500000500000004" pitchFamily="66" charset="0"/>
              </a:rPr>
              <a:t>δέοντος</a:t>
            </a:r>
            <a:r>
              <a:rPr lang="ru-RU" sz="2800" dirty="0">
                <a:solidFill>
                  <a:schemeClr val="accent1"/>
                </a:solidFill>
                <a:latin typeface="Buxton Sketch" panose="03080500000500000004" pitchFamily="66" charset="0"/>
              </a:rPr>
              <a:t> – долг, обязанность и </a:t>
            </a:r>
            <a:r>
              <a:rPr lang="ru-RU" sz="2800" dirty="0" err="1">
                <a:solidFill>
                  <a:schemeClr val="accent1"/>
                </a:solidFill>
                <a:latin typeface="Buxton Sketch" panose="03080500000500000004" pitchFamily="66" charset="0"/>
              </a:rPr>
              <a:t>λόγος</a:t>
            </a:r>
            <a:r>
              <a:rPr lang="ru-RU" sz="2800" dirty="0">
                <a:solidFill>
                  <a:schemeClr val="accent1"/>
                </a:solidFill>
                <a:latin typeface="Buxton Sketch" panose="03080500000500000004" pitchFamily="66" charset="0"/>
              </a:rPr>
              <a:t> – слово, учение) – наука или учение о должном. 	</a:t>
            </a:r>
            <a:r>
              <a:rPr lang="en-US" altLang="ru-RU" sz="2800" u="sng" dirty="0">
                <a:solidFill>
                  <a:schemeClr val="accent1"/>
                </a:solidFill>
                <a:latin typeface="Agency FB" panose="020B0503020202020204" pitchFamily="34" charset="0"/>
              </a:rPr>
              <a:t>http://iph.ras.ru/enc.htm</a:t>
            </a:r>
            <a:endParaRPr lang="ru-RU" sz="2800" dirty="0">
              <a:solidFill>
                <a:schemeClr val="accent1"/>
              </a:solidFill>
              <a:latin typeface="Buxton Sketch" panose="030805000005000000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1" y="2560188"/>
            <a:ext cx="2801779" cy="4038600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228975" y="2655438"/>
            <a:ext cx="5043414" cy="42216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Buxton Sketch" panose="03080500000500000004" pitchFamily="66" charset="0"/>
              </a:rPr>
              <a:t>Добродетель / правильность</a:t>
            </a:r>
            <a:r>
              <a:rPr lang="en-US" dirty="0">
                <a:latin typeface="Buxton Sketch" panose="03080500000500000004" pitchFamily="66" charset="0"/>
              </a:rPr>
              <a:t> </a:t>
            </a:r>
            <a:r>
              <a:rPr lang="ru-RU" dirty="0">
                <a:latin typeface="Buxton Sketch" panose="03080500000500000004" pitchFamily="66" charset="0"/>
              </a:rPr>
              <a:t>определяется с позиции правила (обязанности).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Поступок может быть правильным (хорошим), даже если имеет плохие следствия.</a:t>
            </a:r>
          </a:p>
          <a:p>
            <a:pPr>
              <a:lnSpc>
                <a:spcPct val="110000"/>
              </a:lnSpc>
            </a:pPr>
            <a:r>
              <a:rPr lang="ru-RU" u="sng" dirty="0">
                <a:latin typeface="Buxton Sketch" panose="03080500000500000004" pitchFamily="66" charset="0"/>
              </a:rPr>
              <a:t>Категорический императив</a:t>
            </a:r>
            <a:r>
              <a:rPr lang="ru-RU" dirty="0">
                <a:latin typeface="Buxton Sketch" panose="03080500000500000004" pitchFamily="66" charset="0"/>
              </a:rPr>
              <a:t>: </a:t>
            </a:r>
            <a:r>
              <a:rPr lang="ru-RU" dirty="0">
                <a:latin typeface="Buxton Sketch" panose="03080500000500000004" pitchFamily="66" charset="0"/>
              </a:rPr>
              <a:t>«Поступай так, чтобы максима твоей воли могла в то же время иметь силу принципа всеобщего законодательства».</a:t>
            </a:r>
            <a:endParaRPr lang="ru-RU" dirty="0">
              <a:latin typeface="Buxton Sketch" panose="030805000005000000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6044" y="5121460"/>
            <a:ext cx="3483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Buxton Sketch" panose="03080500000500000004" pitchFamily="66" charset="0"/>
              </a:rPr>
              <a:t>«Поступай так, чтобы ты всегда относился к человечеству и в своем лице, и в лице всякого другого также как к цели, и никогда не относился бы к нему только как к средству»</a:t>
            </a:r>
          </a:p>
        </p:txBody>
      </p:sp>
    </p:spTree>
    <p:extLst>
      <p:ext uri="{BB962C8B-B14F-4D97-AF65-F5344CB8AC3E}">
        <p14:creationId xmlns:p14="http://schemas.microsoft.com/office/powerpoint/2010/main" val="14243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34" y="5660216"/>
            <a:ext cx="1282973" cy="1092903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-2000251" y="-567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u="sng" dirty="0">
                <a:solidFill>
                  <a:schemeClr val="accent1"/>
                </a:solidFill>
                <a:latin typeface="Bookman Old Style" panose="02050604050505020204" pitchFamily="18" charset="0"/>
              </a:rPr>
              <a:t>Золотое правило морали</a:t>
            </a:r>
            <a:endParaRPr lang="ru-RU" sz="3600" u="sng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9559" y="1059063"/>
            <a:ext cx="5968365" cy="173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latin typeface="Buxton Sketch" panose="03080500000500000004" pitchFamily="66" charset="0"/>
              </a:rPr>
              <a:t>Поступай по отношению к другим так, как ты хочешь, чтобы они поступали по отношению к тебе!</a:t>
            </a:r>
            <a:r>
              <a:rPr lang="ru-RU" sz="3600" dirty="0">
                <a:latin typeface="Buxton Sketch" panose="03080500000500000004" pitchFamily="66" charset="0"/>
              </a:rPr>
              <a:t> </a:t>
            </a:r>
          </a:p>
          <a:p>
            <a:endParaRPr lang="ru-RU" sz="3200" dirty="0">
              <a:latin typeface="Buxton Sketch" panose="03080500000500000004" pitchFamily="66" charset="0"/>
            </a:endParaRPr>
          </a:p>
          <a:p>
            <a:endParaRPr lang="ru-RU" sz="3200" dirty="0">
              <a:latin typeface="Buxton Sketch" panose="030805000005000000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1" y="4026856"/>
            <a:ext cx="5562599" cy="18687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3" y="2388876"/>
            <a:ext cx="3028950" cy="1514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00" y="0"/>
            <a:ext cx="5349240" cy="6858000"/>
          </a:xfrm>
          <a:prstGeom prst="rect">
            <a:avLst/>
          </a:prstGeom>
        </p:spPr>
      </p:pic>
      <p:sp>
        <p:nvSpPr>
          <p:cNvPr id="11" name="Стрелка: вправо 10"/>
          <p:cNvSpPr/>
          <p:nvPr/>
        </p:nvSpPr>
        <p:spPr>
          <a:xfrm>
            <a:off x="260848" y="6206668"/>
            <a:ext cx="41529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0567" y="6019160"/>
            <a:ext cx="4188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Принцип бумеранга</a:t>
            </a:r>
          </a:p>
        </p:txBody>
      </p:sp>
    </p:spTree>
    <p:extLst>
      <p:ext uri="{BB962C8B-B14F-4D97-AF65-F5344CB8AC3E}">
        <p14:creationId xmlns:p14="http://schemas.microsoft.com/office/powerpoint/2010/main" val="21202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852</Words>
  <Application>Microsoft Office PowerPoint</Application>
  <PresentationFormat>Широкоэкранный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Agency FB</vt:lpstr>
      <vt:lpstr>Arial</vt:lpstr>
      <vt:lpstr>Bookman Old Style</vt:lpstr>
      <vt:lpstr>Buxton Sketch</vt:lpstr>
      <vt:lpstr>Calibri</vt:lpstr>
      <vt:lpstr>Calibri Light</vt:lpstr>
      <vt:lpstr>Cambria Math</vt:lpstr>
      <vt:lpstr>Comic Sans MS</vt:lpstr>
      <vt:lpstr>Gabriola</vt:lpstr>
      <vt:lpstr>Lucida Console</vt:lpstr>
      <vt:lpstr>Тема Office</vt:lpstr>
      <vt:lpstr>ЭТИКА</vt:lpstr>
      <vt:lpstr>ПРОБЛЕМЫ – РЕШЕНИЯ</vt:lpstr>
      <vt:lpstr>Презентация PowerPoint</vt:lpstr>
      <vt:lpstr>КЛАССИЧЕСКАЯ НОРМАТИВНАЯ ЭТИКА исследует стандарты (не)правильности действий</vt:lpstr>
      <vt:lpstr>Этика добродетели (Virtue Ethics)</vt:lpstr>
      <vt:lpstr>Гедонизм / Евдемонизм</vt:lpstr>
      <vt:lpstr>Утилитаризм</vt:lpstr>
      <vt:lpstr>Презентация PowerPoint</vt:lpstr>
      <vt:lpstr>Золотое правило морали</vt:lpstr>
      <vt:lpstr>Этические дилеммы</vt:lpstr>
      <vt:lpstr>Этические дилеммы</vt:lpstr>
      <vt:lpstr>Корпоративная культура и этика</vt:lpstr>
      <vt:lpstr>Модели принятия моральных решений</vt:lpstr>
      <vt:lpstr>Ротари-тест (4 вопроса)</vt:lpstr>
      <vt:lpstr>Презентация PowerPoint</vt:lpstr>
      <vt:lpstr>Презентация PowerPoint</vt:lpstr>
      <vt:lpstr>Альтернативные подходы и классические философские подходы</vt:lpstr>
      <vt:lpstr>На пути к собственной модели принятия решений…</vt:lpstr>
      <vt:lpstr>Подводя итоги,..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</dc:title>
  <dc:creator>Nicholas Tarabanov</dc:creator>
  <cp:lastModifiedBy>Nicholas Tarabanov</cp:lastModifiedBy>
  <cp:revision>77</cp:revision>
  <cp:lastPrinted>2016-11-27T03:52:28Z</cp:lastPrinted>
  <dcterms:created xsi:type="dcterms:W3CDTF">2016-11-25T02:12:53Z</dcterms:created>
  <dcterms:modified xsi:type="dcterms:W3CDTF">2016-11-28T06:06:39Z</dcterms:modified>
</cp:coreProperties>
</file>